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8" r:id="rId2"/>
    <p:sldMasterId id="2147483756" r:id="rId3"/>
    <p:sldMasterId id="2147483744" r:id="rId4"/>
  </p:sldMasterIdLst>
  <p:notesMasterIdLst>
    <p:notesMasterId r:id="rId18"/>
  </p:notesMasterIdLst>
  <p:handoutMasterIdLst>
    <p:handoutMasterId r:id="rId19"/>
  </p:handoutMasterIdLst>
  <p:sldIdLst>
    <p:sldId id="263" r:id="rId5"/>
    <p:sldId id="277" r:id="rId6"/>
    <p:sldId id="314" r:id="rId7"/>
    <p:sldId id="304" r:id="rId8"/>
    <p:sldId id="302" r:id="rId9"/>
    <p:sldId id="305" r:id="rId10"/>
    <p:sldId id="306" r:id="rId11"/>
    <p:sldId id="319" r:id="rId12"/>
    <p:sldId id="308" r:id="rId13"/>
    <p:sldId id="303" r:id="rId14"/>
    <p:sldId id="309" r:id="rId15"/>
    <p:sldId id="318" r:id="rId16"/>
    <p:sldId id="283" r:id="rId17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098D8"/>
    <a:srgbClr val="FFC000"/>
    <a:srgbClr val="CC3300"/>
    <a:srgbClr val="FFFF66"/>
    <a:srgbClr val="FF9900"/>
    <a:srgbClr val="990033"/>
    <a:srgbClr val="66CCFF"/>
    <a:srgbClr val="312869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224" autoAdjust="0"/>
    <p:restoredTop sz="85122" autoAdjust="0"/>
  </p:normalViewPr>
  <p:slideViewPr>
    <p:cSldViewPr>
      <p:cViewPr>
        <p:scale>
          <a:sx n="80" d="100"/>
          <a:sy n="80" d="100"/>
        </p:scale>
        <p:origin x="-194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50" d="100"/>
          <a:sy n="150" d="100"/>
        </p:scale>
        <p:origin x="-552" y="4656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06034\Mis%20documentos\3E12&amp;3E10\Resultado%20comparacion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06034\Mis%20documentos\3E12&amp;3E10\Resultado%20comparacion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06034\Mis%20documentos\3E12&amp;3E10\Resultado%20comparacion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06034\Mis%20documentos\3E12&amp;3E10\Resultado%20comparacion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s06034\Mis%20documentos\3E12&amp;3E10\Resultado%20comparacion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Impedance</a:t>
            </a: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aseline="0" dirty="0">
                <a:latin typeface="Arial" pitchFamily="34" charset="0"/>
                <a:cs typeface="Arial" pitchFamily="34" charset="0"/>
              </a:rPr>
              <a:t>Vs Frequency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1538702345835803"/>
          <c:y val="1.7122739798346646E-3"/>
        </c:manualLayout>
      </c:layout>
      <c:overlay val="1"/>
      <c:spPr>
        <a:solidFill>
          <a:srgbClr val="FFFFFF"/>
        </a:solidFill>
      </c:spPr>
    </c:title>
    <c:plotArea>
      <c:layout>
        <c:manualLayout>
          <c:layoutTarget val="inner"/>
          <c:xMode val="edge"/>
          <c:yMode val="edge"/>
          <c:x val="0.11034539804382186"/>
          <c:y val="0.10606170894532829"/>
          <c:w val="0.82531578558902952"/>
          <c:h val="0.67750756900089193"/>
        </c:manualLayout>
      </c:layout>
      <c:scatterChart>
        <c:scatterStyle val="smoothMarker"/>
        <c:ser>
          <c:idx val="0"/>
          <c:order val="0"/>
          <c:tx>
            <c:strRef>
              <c:f>Hoja2!$B$4</c:f>
              <c:strCache>
                <c:ptCount val="1"/>
                <c:pt idx="0">
                  <c:v>3E6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Hoja2!$C$10:$M$10</c:f>
              <c:numCache>
                <c:formatCode>General</c:formatCode>
                <c:ptCount val="11"/>
                <c:pt idx="0">
                  <c:v>5.6749999999999963</c:v>
                </c:pt>
                <c:pt idx="1">
                  <c:v>7.68</c:v>
                </c:pt>
                <c:pt idx="2">
                  <c:v>14.452000000000007</c:v>
                </c:pt>
                <c:pt idx="3">
                  <c:v>17.802</c:v>
                </c:pt>
                <c:pt idx="4">
                  <c:v>19.707000000000001</c:v>
                </c:pt>
                <c:pt idx="5">
                  <c:v>20.797000000000001</c:v>
                </c:pt>
                <c:pt idx="6">
                  <c:v>21.488999999999979</c:v>
                </c:pt>
                <c:pt idx="7">
                  <c:v>20.693000000000001</c:v>
                </c:pt>
                <c:pt idx="8">
                  <c:v>17.771000000000001</c:v>
                </c:pt>
                <c:pt idx="9">
                  <c:v>14.251000000000001</c:v>
                </c:pt>
                <c:pt idx="10">
                  <c:v>12.873000000000006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Hoja2!$B$5</c:f>
              <c:strCache>
                <c:ptCount val="1"/>
                <c:pt idx="0">
                  <c:v>3E10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Hoja2!$C$11:$M$11</c:f>
              <c:numCache>
                <c:formatCode>General</c:formatCode>
                <c:ptCount val="11"/>
                <c:pt idx="0">
                  <c:v>5.1739999999999995</c:v>
                </c:pt>
                <c:pt idx="1">
                  <c:v>6.9850000000000003</c:v>
                </c:pt>
                <c:pt idx="2">
                  <c:v>13.614000000000001</c:v>
                </c:pt>
                <c:pt idx="3">
                  <c:v>18.261999999999986</c:v>
                </c:pt>
                <c:pt idx="4">
                  <c:v>21.376999999999999</c:v>
                </c:pt>
                <c:pt idx="5">
                  <c:v>23.411999999999999</c:v>
                </c:pt>
                <c:pt idx="6">
                  <c:v>24.672999999999988</c:v>
                </c:pt>
                <c:pt idx="7">
                  <c:v>23.259999999999987</c:v>
                </c:pt>
                <c:pt idx="8">
                  <c:v>18.931999999999999</c:v>
                </c:pt>
                <c:pt idx="9">
                  <c:v>14.463000000000006</c:v>
                </c:pt>
                <c:pt idx="10">
                  <c:v>12.708</c:v>
                </c:pt>
              </c:numCache>
            </c:numRef>
          </c:yVal>
          <c:smooth val="1"/>
        </c:ser>
        <c:axId val="67304448"/>
        <c:axId val="67933312"/>
      </c:scatterChart>
      <c:valAx>
        <c:axId val="67304448"/>
        <c:scaling>
          <c:logBase val="10"/>
          <c:orientation val="minMax"/>
          <c:min val="100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_tradnl" sz="1000" b="1" i="0" baseline="0">
                    <a:latin typeface="Arial" pitchFamily="34" charset="0"/>
                    <a:cs typeface="Arial" pitchFamily="34" charset="0"/>
                  </a:rPr>
                  <a:t>Frequency (kHz)</a:t>
                </a:r>
                <a:endParaRPr lang="es-ES_tradnl" sz="10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941573297230429"/>
              <c:y val="0.89135878508481325"/>
            </c:manualLayout>
          </c:layout>
        </c:title>
        <c:numFmt formatCode="General" sourceLinked="1"/>
        <c:tickLblPos val="nextTo"/>
        <c:crossAx val="67933312"/>
        <c:crosses val="autoZero"/>
        <c:crossBetween val="midCat"/>
      </c:valAx>
      <c:valAx>
        <c:axId val="67933312"/>
        <c:scaling>
          <c:orientation val="minMax"/>
          <c:min val="5"/>
        </c:scaling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_tradnl" sz="1000" b="1" i="0" u="none" strike="noStrike" baseline="0">
                    <a:latin typeface="Arial" pitchFamily="34" charset="0"/>
                    <a:cs typeface="Arial" pitchFamily="34" charset="0"/>
                  </a:rPr>
                  <a:t>Impedance (</a:t>
                </a:r>
                <a:r>
                  <a:rPr lang="el-GR" sz="1000" b="1" i="0" u="none" strike="noStrike" baseline="0">
                    <a:latin typeface="Arial" pitchFamily="34" charset="0"/>
                    <a:cs typeface="Arial" pitchFamily="34" charset="0"/>
                  </a:rPr>
                  <a:t>Ω</a:t>
                </a:r>
                <a:r>
                  <a:rPr lang="es-ES_tradnl" sz="1000" b="1" i="0" u="none" strike="noStrike" baseline="0">
                    <a:latin typeface="Arial" pitchFamily="34" charset="0"/>
                    <a:cs typeface="Arial" pitchFamily="34" charset="0"/>
                  </a:rPr>
                  <a:t>)</a:t>
                </a:r>
                <a:endParaRPr lang="es-ES_tradnl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tickLblPos val="nextTo"/>
        <c:crossAx val="67304448"/>
        <c:crosses val="autoZero"/>
        <c:crossBetween val="midCat"/>
      </c:valAx>
      <c:spPr>
        <a:solidFill>
          <a:srgbClr val="FFFFFF"/>
        </a:solidFill>
      </c:spPr>
    </c:plotArea>
    <c:legend>
      <c:legendPos val="r"/>
      <c:layout>
        <c:manualLayout>
          <c:xMode val="edge"/>
          <c:yMode val="edge"/>
          <c:x val="0.76018569185231188"/>
          <c:y val="0.15181795344888821"/>
          <c:w val="0.16018569185231199"/>
          <c:h val="0.24360234449052737"/>
        </c:manualLayout>
      </c:layout>
      <c:spPr>
        <a:solidFill>
          <a:sysClr val="window" lastClr="FFFFFF"/>
        </a:solidFill>
      </c:spPr>
      <c:txPr>
        <a:bodyPr/>
        <a:lstStyle/>
        <a:p>
          <a:pPr>
            <a:defRPr sz="1000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Impedance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aseline="0" dirty="0">
                <a:latin typeface="Arial" pitchFamily="34" charset="0"/>
                <a:cs typeface="Arial" pitchFamily="34" charset="0"/>
              </a:rPr>
              <a:t>Vs Frequency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5944053600774708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0.10451818389358718"/>
          <c:y val="0.10606169278345171"/>
          <c:w val="0.83454065897825769"/>
          <c:h val="0.72900600296250095"/>
        </c:manualLayout>
      </c:layout>
      <c:scatterChart>
        <c:scatterStyle val="smoothMarker"/>
        <c:ser>
          <c:idx val="0"/>
          <c:order val="0"/>
          <c:tx>
            <c:strRef>
              <c:f>Hoja2!$B$4</c:f>
              <c:strCache>
                <c:ptCount val="1"/>
                <c:pt idx="0">
                  <c:v>3E6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Hoja2!$C$10:$M$10</c:f>
              <c:numCache>
                <c:formatCode>General</c:formatCode>
                <c:ptCount val="11"/>
                <c:pt idx="0">
                  <c:v>5.6749999999999963</c:v>
                </c:pt>
                <c:pt idx="1">
                  <c:v>7.68</c:v>
                </c:pt>
                <c:pt idx="2">
                  <c:v>14.452000000000007</c:v>
                </c:pt>
                <c:pt idx="3">
                  <c:v>17.802</c:v>
                </c:pt>
                <c:pt idx="4">
                  <c:v>19.707000000000001</c:v>
                </c:pt>
                <c:pt idx="5">
                  <c:v>20.797000000000001</c:v>
                </c:pt>
                <c:pt idx="6">
                  <c:v>21.488999999999979</c:v>
                </c:pt>
                <c:pt idx="7">
                  <c:v>20.693000000000001</c:v>
                </c:pt>
                <c:pt idx="8">
                  <c:v>17.771000000000001</c:v>
                </c:pt>
                <c:pt idx="9">
                  <c:v>14.251000000000001</c:v>
                </c:pt>
                <c:pt idx="10">
                  <c:v>12.873000000000006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Hoja2!$B$5</c:f>
              <c:strCache>
                <c:ptCount val="1"/>
                <c:pt idx="0">
                  <c:v>3E10</c:v>
                </c:pt>
              </c:strCache>
            </c:strRef>
          </c:tx>
          <c:spPr>
            <a:ln>
              <a:solidFill>
                <a:srgbClr val="0098D8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Hoja2!$C$11:$M$11</c:f>
              <c:numCache>
                <c:formatCode>General</c:formatCode>
                <c:ptCount val="11"/>
                <c:pt idx="0">
                  <c:v>5.1739999999999995</c:v>
                </c:pt>
                <c:pt idx="1">
                  <c:v>6.9850000000000003</c:v>
                </c:pt>
                <c:pt idx="2">
                  <c:v>13.614000000000001</c:v>
                </c:pt>
                <c:pt idx="3">
                  <c:v>18.261999999999986</c:v>
                </c:pt>
                <c:pt idx="4">
                  <c:v>21.376999999999999</c:v>
                </c:pt>
                <c:pt idx="5">
                  <c:v>23.411999999999999</c:v>
                </c:pt>
                <c:pt idx="6">
                  <c:v>24.672999999999988</c:v>
                </c:pt>
                <c:pt idx="7">
                  <c:v>23.259999999999987</c:v>
                </c:pt>
                <c:pt idx="8">
                  <c:v>18.931999999999999</c:v>
                </c:pt>
                <c:pt idx="9">
                  <c:v>14.463000000000006</c:v>
                </c:pt>
                <c:pt idx="10">
                  <c:v>12.708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Hoja2!$B$6</c:f>
              <c:strCache>
                <c:ptCount val="1"/>
                <c:pt idx="0">
                  <c:v>3E12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Hoja2!$C$12:$M$12</c:f>
              <c:numCache>
                <c:formatCode>General</c:formatCode>
                <c:ptCount val="11"/>
                <c:pt idx="0" formatCode="@">
                  <c:v>6.1019999999999985</c:v>
                </c:pt>
                <c:pt idx="1">
                  <c:v>8.1750000000000007</c:v>
                </c:pt>
                <c:pt idx="2">
                  <c:v>15.074</c:v>
                </c:pt>
                <c:pt idx="3">
                  <c:v>18.846</c:v>
                </c:pt>
                <c:pt idx="4">
                  <c:v>20.937000000000001</c:v>
                </c:pt>
                <c:pt idx="5">
                  <c:v>22.055</c:v>
                </c:pt>
                <c:pt idx="6">
                  <c:v>22.433</c:v>
                </c:pt>
                <c:pt idx="7">
                  <c:v>21.420999999999989</c:v>
                </c:pt>
                <c:pt idx="8">
                  <c:v>18.352</c:v>
                </c:pt>
                <c:pt idx="9">
                  <c:v>14.268000000000001</c:v>
                </c:pt>
                <c:pt idx="10">
                  <c:v>12.619</c:v>
                </c:pt>
              </c:numCache>
            </c:numRef>
          </c:yVal>
          <c:smooth val="1"/>
        </c:ser>
        <c:axId val="67951616"/>
        <c:axId val="68170880"/>
      </c:scatterChart>
      <c:valAx>
        <c:axId val="67951616"/>
        <c:scaling>
          <c:logBase val="10"/>
          <c:orientation val="minMax"/>
          <c:min val="100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_tradnl" sz="1000" b="1" i="0" baseline="0">
                    <a:latin typeface="Arial" pitchFamily="34" charset="0"/>
                    <a:cs typeface="Arial" pitchFamily="34" charset="0"/>
                  </a:rPr>
                  <a:t>Frequency (kHz)</a:t>
                </a:r>
                <a:endParaRPr lang="es-ES_tradnl" sz="10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941573056792565"/>
              <c:y val="0.92299229922992299"/>
            </c:manualLayout>
          </c:layout>
        </c:title>
        <c:numFmt formatCode="General" sourceLinked="1"/>
        <c:tickLblPos val="nextTo"/>
        <c:crossAx val="68170880"/>
        <c:crosses val="autoZero"/>
        <c:crossBetween val="midCat"/>
      </c:valAx>
      <c:valAx>
        <c:axId val="68170880"/>
        <c:scaling>
          <c:orientation val="minMax"/>
          <c:min val="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_tradnl" sz="1000" b="1" i="0" u="none" strike="noStrike" baseline="0">
                    <a:latin typeface="Arial" pitchFamily="34" charset="0"/>
                    <a:cs typeface="Arial" pitchFamily="34" charset="0"/>
                  </a:rPr>
                  <a:t>Impedance (</a:t>
                </a:r>
                <a:r>
                  <a:rPr lang="el-GR" sz="1000" b="1" i="0" u="none" strike="noStrike" baseline="0">
                    <a:latin typeface="Arial" pitchFamily="34" charset="0"/>
                    <a:cs typeface="Arial" pitchFamily="34" charset="0"/>
                  </a:rPr>
                  <a:t>Ω</a:t>
                </a:r>
                <a:r>
                  <a:rPr lang="es-ES_tradnl" sz="1000" b="1" i="0" u="none" strike="noStrike" baseline="0">
                    <a:latin typeface="Arial" pitchFamily="34" charset="0"/>
                    <a:cs typeface="Arial" pitchFamily="34" charset="0"/>
                  </a:rPr>
                  <a:t>)</a:t>
                </a:r>
                <a:endParaRPr lang="es-ES_tradnl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tickLblPos val="nextTo"/>
        <c:crossAx val="6795161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24314965542462441"/>
          <c:y val="0.71976396389080632"/>
          <c:w val="0.50145426309421359"/>
          <c:h val="8.3797072363396813E-2"/>
        </c:manualLayout>
      </c:layout>
      <c:spPr>
        <a:solidFill>
          <a:sysClr val="window" lastClr="FFFFFF"/>
        </a:solidFill>
      </c:sp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_tradnl" sz="1200" dirty="0" err="1" smtClean="0">
                <a:latin typeface="Arial" pitchFamily="34" charset="0"/>
                <a:cs typeface="Arial" pitchFamily="34" charset="0"/>
              </a:rPr>
              <a:t>Impedance</a:t>
            </a:r>
            <a:r>
              <a:rPr lang="es-ES_trad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1200" dirty="0">
                <a:latin typeface="Arial" pitchFamily="34" charset="0"/>
                <a:cs typeface="Arial" pitchFamily="34" charset="0"/>
              </a:rPr>
              <a:t>Vs</a:t>
            </a:r>
            <a:r>
              <a:rPr lang="es-ES_tradnl" sz="12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1200" baseline="0" dirty="0" err="1">
                <a:latin typeface="Arial" pitchFamily="34" charset="0"/>
                <a:cs typeface="Arial" pitchFamily="34" charset="0"/>
              </a:rPr>
              <a:t>Frequency</a:t>
            </a:r>
            <a:r>
              <a:rPr lang="es-ES_tradnl" sz="1200" baseline="0" dirty="0">
                <a:latin typeface="Arial" pitchFamily="34" charset="0"/>
                <a:cs typeface="Arial" pitchFamily="34" charset="0"/>
              </a:rPr>
              <a:t> 3E10 and 3E12</a:t>
            </a:r>
            <a:endParaRPr lang="es-ES_tradnl" sz="12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1664573692635108"/>
          <c:y val="2.8828457801464945E-2"/>
        </c:manualLayout>
      </c:layout>
      <c:overlay val="1"/>
    </c:title>
    <c:plotArea>
      <c:layout>
        <c:manualLayout>
          <c:layoutTarget val="inner"/>
          <c:xMode val="edge"/>
          <c:yMode val="edge"/>
          <c:x val="0.18697108449867031"/>
          <c:y val="0.13463901712342391"/>
          <c:w val="0.68947900162095599"/>
          <c:h val="0.7030310420077186"/>
        </c:manualLayout>
      </c:layout>
      <c:scatterChart>
        <c:scatterStyle val="smoothMarker"/>
        <c:ser>
          <c:idx val="0"/>
          <c:order val="0"/>
          <c:tx>
            <c:v>3 turns 3E10</c:v>
          </c:tx>
          <c:spPr>
            <a:ln>
              <a:solidFill>
                <a:srgbClr val="0098D8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Hoja2!$D$22:$N$22</c:f>
              <c:numCache>
                <c:formatCode>General</c:formatCode>
                <c:ptCount val="11"/>
                <c:pt idx="0">
                  <c:v>47.937000000000005</c:v>
                </c:pt>
                <c:pt idx="1">
                  <c:v>63.138000000000012</c:v>
                </c:pt>
                <c:pt idx="2">
                  <c:v>117.84099999999999</c:v>
                </c:pt>
                <c:pt idx="3">
                  <c:v>159.09</c:v>
                </c:pt>
                <c:pt idx="4">
                  <c:v>187.8550000000001</c:v>
                </c:pt>
                <c:pt idx="5">
                  <c:v>206.79599999999999</c:v>
                </c:pt>
                <c:pt idx="6">
                  <c:v>219.785</c:v>
                </c:pt>
                <c:pt idx="7">
                  <c:v>208.22399999999999</c:v>
                </c:pt>
                <c:pt idx="8">
                  <c:v>170.12300000000002</c:v>
                </c:pt>
                <c:pt idx="9">
                  <c:v>130.739</c:v>
                </c:pt>
                <c:pt idx="10">
                  <c:v>115.235</c:v>
                </c:pt>
              </c:numCache>
            </c:numRef>
          </c:yVal>
          <c:smooth val="1"/>
        </c:ser>
        <c:ser>
          <c:idx val="1"/>
          <c:order val="1"/>
          <c:tx>
            <c:v>3 turns 3E12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Hoja2!$D$26:$N$26</c:f>
              <c:numCache>
                <c:formatCode>General</c:formatCode>
                <c:ptCount val="11"/>
                <c:pt idx="0">
                  <c:v>55.513000000000005</c:v>
                </c:pt>
                <c:pt idx="1">
                  <c:v>72.504000000000005</c:v>
                </c:pt>
                <c:pt idx="2">
                  <c:v>127.94400000000007</c:v>
                </c:pt>
                <c:pt idx="3">
                  <c:v>160.929</c:v>
                </c:pt>
                <c:pt idx="4">
                  <c:v>179.8910000000001</c:v>
                </c:pt>
                <c:pt idx="5">
                  <c:v>190.65300000000002</c:v>
                </c:pt>
                <c:pt idx="6">
                  <c:v>197.30500000000001</c:v>
                </c:pt>
                <c:pt idx="7">
                  <c:v>190.16900000000001</c:v>
                </c:pt>
                <c:pt idx="8">
                  <c:v>163.54300000000001</c:v>
                </c:pt>
                <c:pt idx="9">
                  <c:v>128.26499999999999</c:v>
                </c:pt>
                <c:pt idx="10">
                  <c:v>113.87899999999998</c:v>
                </c:pt>
              </c:numCache>
            </c:numRef>
          </c:yVal>
          <c:smooth val="1"/>
        </c:ser>
        <c:ser>
          <c:idx val="2"/>
          <c:order val="2"/>
          <c:tx>
            <c:v>5 turns 3E10</c:v>
          </c:tx>
          <c:spPr>
            <a:ln>
              <a:solidFill>
                <a:srgbClr val="0098D8"/>
              </a:solidFill>
              <a:prstDash val="dash"/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Hoja2!$D$23:$N$23</c:f>
              <c:numCache>
                <c:formatCode>General</c:formatCode>
                <c:ptCount val="11"/>
                <c:pt idx="0">
                  <c:v>130.37200000000001</c:v>
                </c:pt>
                <c:pt idx="1">
                  <c:v>172.48400000000001</c:v>
                </c:pt>
                <c:pt idx="2">
                  <c:v>326.05399999999975</c:v>
                </c:pt>
                <c:pt idx="3">
                  <c:v>439.68700000000001</c:v>
                </c:pt>
                <c:pt idx="4">
                  <c:v>516.22500000000002</c:v>
                </c:pt>
                <c:pt idx="5">
                  <c:v>566.745</c:v>
                </c:pt>
                <c:pt idx="6">
                  <c:v>604.1419999999996</c:v>
                </c:pt>
                <c:pt idx="7">
                  <c:v>574.58900000000051</c:v>
                </c:pt>
                <c:pt idx="8">
                  <c:v>470.62</c:v>
                </c:pt>
                <c:pt idx="9">
                  <c:v>362.846</c:v>
                </c:pt>
                <c:pt idx="10">
                  <c:v>320.30900000000008</c:v>
                </c:pt>
              </c:numCache>
            </c:numRef>
          </c:yVal>
          <c:smooth val="1"/>
        </c:ser>
        <c:ser>
          <c:idx val="3"/>
          <c:order val="3"/>
          <c:tx>
            <c:v>5 turns 3E12</c:v>
          </c:tx>
          <c:spPr>
            <a:ln>
              <a:solidFill>
                <a:srgbClr val="C00000"/>
              </a:solidFill>
              <a:prstDash val="dash"/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Hoja2!$D$27:$N$27</c:f>
              <c:numCache>
                <c:formatCode>General</c:formatCode>
                <c:ptCount val="11"/>
                <c:pt idx="0">
                  <c:v>154.3850000000001</c:v>
                </c:pt>
                <c:pt idx="1">
                  <c:v>202.732</c:v>
                </c:pt>
                <c:pt idx="2">
                  <c:v>365.29199999999958</c:v>
                </c:pt>
                <c:pt idx="3">
                  <c:v>463.93799999999965</c:v>
                </c:pt>
                <c:pt idx="4">
                  <c:v>520.71100000000001</c:v>
                </c:pt>
                <c:pt idx="5">
                  <c:v>550.70399999999995</c:v>
                </c:pt>
                <c:pt idx="6">
                  <c:v>561.25599999999997</c:v>
                </c:pt>
                <c:pt idx="7">
                  <c:v>535.76199999999949</c:v>
                </c:pt>
                <c:pt idx="8">
                  <c:v>459.572</c:v>
                </c:pt>
                <c:pt idx="9">
                  <c:v>359.67399999999975</c:v>
                </c:pt>
                <c:pt idx="10">
                  <c:v>319.358</c:v>
                </c:pt>
              </c:numCache>
            </c:numRef>
          </c:yVal>
          <c:smooth val="1"/>
        </c:ser>
        <c:axId val="68207360"/>
        <c:axId val="68209280"/>
      </c:scatterChart>
      <c:valAx>
        <c:axId val="68207360"/>
        <c:scaling>
          <c:logBase val="10"/>
          <c:orientation val="minMax"/>
          <c:min val="100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Frequency (kHz)</a:t>
                </a:r>
              </a:p>
            </c:rich>
          </c:tx>
          <c:layout>
            <c:manualLayout>
              <c:xMode val="edge"/>
              <c:yMode val="edge"/>
              <c:x val="0.42429412539648781"/>
              <c:y val="0.94288219805126816"/>
            </c:manualLayout>
          </c:layout>
        </c:title>
        <c:numFmt formatCode="General" sourceLinked="1"/>
        <c:tickLblPos val="nextTo"/>
        <c:crossAx val="68209280"/>
        <c:crosses val="autoZero"/>
        <c:crossBetween val="midCat"/>
      </c:valAx>
      <c:valAx>
        <c:axId val="68209280"/>
        <c:scaling>
          <c:orientation val="minMax"/>
          <c:max val="62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_tradnl" sz="1050">
                    <a:latin typeface="Arial" pitchFamily="34" charset="0"/>
                    <a:cs typeface="Arial" pitchFamily="34" charset="0"/>
                  </a:rPr>
                  <a:t>Impedance</a:t>
                </a:r>
                <a:r>
                  <a:rPr lang="es-ES_tradnl" sz="1050" baseline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l-GR" sz="1050" baseline="0">
                    <a:latin typeface="Arial" pitchFamily="34" charset="0"/>
                    <a:cs typeface="Arial" pitchFamily="34" charset="0"/>
                  </a:rPr>
                  <a:t>Ω</a:t>
                </a:r>
                <a:r>
                  <a:rPr lang="es-ES_tradnl" sz="1050" baseline="0">
                    <a:latin typeface="Arial" pitchFamily="34" charset="0"/>
                    <a:cs typeface="Arial" pitchFamily="34" charset="0"/>
                  </a:rPr>
                  <a:t>)</a:t>
                </a:r>
                <a:endParaRPr lang="es-ES_tradnl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0928601303618602E-2"/>
              <c:y val="0.30160639848171616"/>
            </c:manualLayout>
          </c:layout>
        </c:title>
        <c:numFmt formatCode="General" sourceLinked="1"/>
        <c:tickLblPos val="nextTo"/>
        <c:crossAx val="6820736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3.8647323393904476E-2"/>
          <c:y val="0.76315273752285762"/>
          <c:w val="0.93043481789097193"/>
          <c:h val="7.3105718466215081E-2"/>
        </c:manualLayout>
      </c:layout>
      <c:spPr>
        <a:solidFill>
          <a:srgbClr val="FFFFFF"/>
        </a:solidFill>
        <a:ln>
          <a:solidFill>
            <a:srgbClr val="C00000"/>
          </a:solidFill>
        </a:ln>
      </c:spPr>
      <c:txPr>
        <a:bodyPr/>
        <a:lstStyle/>
        <a:p>
          <a:pPr>
            <a:defRPr sz="1000" b="0"/>
          </a:pPr>
          <a:endParaRPr lang="es-E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 algn="l">
              <a:defRPr/>
            </a:pPr>
            <a:r>
              <a:rPr lang="es-ES_tradnl" sz="1200" b="1" i="0" baseline="0" dirty="0" err="1" smtClean="0">
                <a:latin typeface="Arial" pitchFamily="34" charset="0"/>
                <a:cs typeface="Arial" pitchFamily="34" charset="0"/>
              </a:rPr>
              <a:t>Impedance</a:t>
            </a:r>
            <a:r>
              <a:rPr lang="es-ES_tradnl" sz="1200" b="1" i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sz="1200" b="1" i="0" baseline="0" dirty="0">
                <a:latin typeface="Arial" pitchFamily="34" charset="0"/>
                <a:cs typeface="Arial" pitchFamily="34" charset="0"/>
              </a:rPr>
              <a:t>Vs </a:t>
            </a:r>
            <a:r>
              <a:rPr lang="es-ES_tradnl" sz="1200" b="1" i="0" baseline="0" dirty="0" err="1">
                <a:latin typeface="Arial" pitchFamily="34" charset="0"/>
                <a:cs typeface="Arial" pitchFamily="34" charset="0"/>
              </a:rPr>
              <a:t>Frequency</a:t>
            </a:r>
            <a:r>
              <a:rPr lang="es-ES_tradnl" sz="1200" b="1" i="0" baseline="0" dirty="0">
                <a:latin typeface="Arial" pitchFamily="34" charset="0"/>
                <a:cs typeface="Arial" pitchFamily="34" charset="0"/>
              </a:rPr>
              <a:t> 3E10 and 3E12</a:t>
            </a:r>
          </a:p>
        </c:rich>
      </c:tx>
      <c:layout>
        <c:manualLayout>
          <c:xMode val="edge"/>
          <c:yMode val="edge"/>
          <c:x val="0.16659209545115591"/>
          <c:y val="3.1968322298812201E-5"/>
        </c:manualLayout>
      </c:layout>
      <c:overlay val="1"/>
    </c:title>
    <c:plotArea>
      <c:layout>
        <c:manualLayout>
          <c:layoutTarget val="inner"/>
          <c:xMode val="edge"/>
          <c:yMode val="edge"/>
          <c:x val="0.14844387474821474"/>
          <c:y val="0.11158573928258979"/>
          <c:w val="0.79218258791476515"/>
          <c:h val="0.70563247302420562"/>
        </c:manualLayout>
      </c:layout>
      <c:scatterChart>
        <c:scatterStyle val="smoothMarker"/>
        <c:ser>
          <c:idx val="4"/>
          <c:order val="0"/>
          <c:tx>
            <c:v>3E10 10 turns</c:v>
          </c:tx>
          <c:spPr>
            <a:ln>
              <a:solidFill>
                <a:srgbClr val="0098D8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Hoja2!$D$24:$N$24</c:f>
              <c:numCache>
                <c:formatCode>General</c:formatCode>
                <c:ptCount val="11"/>
                <c:pt idx="0">
                  <c:v>510.24799999999999</c:v>
                </c:pt>
                <c:pt idx="1">
                  <c:v>681.36799999999937</c:v>
                </c:pt>
                <c:pt idx="2">
                  <c:v>1319.77</c:v>
                </c:pt>
                <c:pt idx="3">
                  <c:v>1788.1409999999998</c:v>
                </c:pt>
                <c:pt idx="4">
                  <c:v>2100.6839999999997</c:v>
                </c:pt>
                <c:pt idx="5">
                  <c:v>2305.3270000000002</c:v>
                </c:pt>
                <c:pt idx="6">
                  <c:v>2446.4160000000002</c:v>
                </c:pt>
                <c:pt idx="7">
                  <c:v>2314.6550000000002</c:v>
                </c:pt>
                <c:pt idx="8">
                  <c:v>1884.1799999999998</c:v>
                </c:pt>
                <c:pt idx="9">
                  <c:v>1442.797</c:v>
                </c:pt>
                <c:pt idx="10">
                  <c:v>1271.3599999999999</c:v>
                </c:pt>
              </c:numCache>
            </c:numRef>
          </c:yVal>
          <c:smooth val="1"/>
        </c:ser>
        <c:ser>
          <c:idx val="5"/>
          <c:order val="1"/>
          <c:tx>
            <c:v>3E12 10 turns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Hoja2!$D$28:$N$28</c:f>
              <c:numCache>
                <c:formatCode>General</c:formatCode>
                <c:ptCount val="11"/>
                <c:pt idx="0">
                  <c:v>601.80699999999956</c:v>
                </c:pt>
                <c:pt idx="1">
                  <c:v>795.61699999999996</c:v>
                </c:pt>
                <c:pt idx="2">
                  <c:v>1449.5909999999999</c:v>
                </c:pt>
                <c:pt idx="3">
                  <c:v>1824.471</c:v>
                </c:pt>
                <c:pt idx="4">
                  <c:v>2030.8439999999998</c:v>
                </c:pt>
                <c:pt idx="5">
                  <c:v>2145.2179999999998</c:v>
                </c:pt>
                <c:pt idx="6">
                  <c:v>2207.3350000000019</c:v>
                </c:pt>
                <c:pt idx="7">
                  <c:v>2119.9070000000002</c:v>
                </c:pt>
                <c:pt idx="8">
                  <c:v>1818.6839999999991</c:v>
                </c:pt>
                <c:pt idx="9">
                  <c:v>1421.6729999999998</c:v>
                </c:pt>
                <c:pt idx="10">
                  <c:v>1261.846</c:v>
                </c:pt>
              </c:numCache>
            </c:numRef>
          </c:yVal>
          <c:smooth val="1"/>
        </c:ser>
        <c:axId val="68094208"/>
        <c:axId val="68112768"/>
      </c:scatterChart>
      <c:valAx>
        <c:axId val="68094208"/>
        <c:scaling>
          <c:logBase val="10"/>
          <c:orientation val="minMax"/>
          <c:min val="10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_tradnl">
                    <a:latin typeface="Arial" pitchFamily="34" charset="0"/>
                    <a:cs typeface="Arial" pitchFamily="34" charset="0"/>
                  </a:rPr>
                  <a:t>Frequency (kHz)</a:t>
                </a:r>
              </a:p>
            </c:rich>
          </c:tx>
          <c:layout>
            <c:manualLayout>
              <c:xMode val="edge"/>
              <c:yMode val="edge"/>
              <c:x val="0.40874345357993025"/>
              <c:y val="0.91435185185185186"/>
            </c:manualLayout>
          </c:layout>
        </c:title>
        <c:numFmt formatCode="General" sourceLinked="1"/>
        <c:tickLblPos val="nextTo"/>
        <c:crossAx val="68112768"/>
        <c:crosses val="autoZero"/>
        <c:crossBetween val="midCat"/>
        <c:minorUnit val="10"/>
      </c:valAx>
      <c:valAx>
        <c:axId val="68112768"/>
        <c:scaling>
          <c:orientation val="minMax"/>
          <c:min val="5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_tradnl" sz="1000" b="1" i="0" u="none" strike="noStrike" baseline="0">
                    <a:latin typeface="Arial" pitchFamily="34" charset="0"/>
                    <a:cs typeface="Arial" pitchFamily="34" charset="0"/>
                  </a:rPr>
                  <a:t>Impedance (</a:t>
                </a:r>
                <a:r>
                  <a:rPr lang="el-GR" sz="1000" b="1" i="0" u="none" strike="noStrike" baseline="0">
                    <a:latin typeface="Arial" pitchFamily="34" charset="0"/>
                    <a:cs typeface="Arial" pitchFamily="34" charset="0"/>
                  </a:rPr>
                  <a:t>Ω</a:t>
                </a:r>
                <a:r>
                  <a:rPr lang="es-ES_tradnl" sz="1000" b="1" i="0" u="none" strike="noStrike" baseline="0">
                    <a:latin typeface="Arial" pitchFamily="34" charset="0"/>
                    <a:cs typeface="Arial" pitchFamily="34" charset="0"/>
                  </a:rPr>
                  <a:t>)</a:t>
                </a:r>
                <a:endParaRPr lang="es-ES_tradnl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tickLblPos val="nextTo"/>
        <c:crossAx val="68094208"/>
        <c:crosses val="autoZero"/>
        <c:crossBetween val="midCat"/>
        <c:majorUnit val="500"/>
      </c:valAx>
    </c:plotArea>
    <c:legend>
      <c:legendPos val="b"/>
      <c:layout>
        <c:manualLayout>
          <c:xMode val="edge"/>
          <c:yMode val="edge"/>
          <c:x val="0.20018789597609024"/>
          <c:y val="0.72750529021242583"/>
          <c:w val="0.61752106490044445"/>
          <c:h val="7.8723083489996334E-2"/>
        </c:manualLayout>
      </c:layout>
      <c:spPr>
        <a:solidFill>
          <a:srgbClr val="FFFFFF"/>
        </a:solidFill>
      </c:sp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_tradnl" sz="1200" b="1" i="0" baseline="0" dirty="0" err="1" smtClean="0">
                <a:solidFill>
                  <a:schemeClr val="tx1"/>
                </a:solidFill>
              </a:rPr>
              <a:t>Impedance</a:t>
            </a:r>
            <a:r>
              <a:rPr lang="es-ES_tradnl" sz="1200" b="1" i="0" baseline="0" dirty="0" smtClean="0">
                <a:solidFill>
                  <a:schemeClr val="tx1"/>
                </a:solidFill>
              </a:rPr>
              <a:t> Vs </a:t>
            </a:r>
            <a:r>
              <a:rPr lang="es-ES_tradnl" sz="1200" b="1" i="0" baseline="0" dirty="0" err="1" smtClean="0">
                <a:solidFill>
                  <a:schemeClr val="tx1"/>
                </a:solidFill>
              </a:rPr>
              <a:t>Frequency</a:t>
            </a:r>
            <a:r>
              <a:rPr lang="es-ES_tradnl" sz="1200" b="1" i="0" baseline="0" dirty="0" smtClean="0">
                <a:solidFill>
                  <a:schemeClr val="tx1"/>
                </a:solidFill>
              </a:rPr>
              <a:t> 3E10 and 3E12</a:t>
            </a:r>
            <a:endParaRPr lang="es-ES_tradnl" sz="1200" dirty="0">
              <a:solidFill>
                <a:schemeClr val="tx1"/>
              </a:solidFill>
            </a:endParaRP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8368285214348209"/>
          <c:y val="0.12077674039709692"/>
          <c:w val="0.67553937007874065"/>
          <c:h val="0.682709687199339"/>
        </c:manualLayout>
      </c:layout>
      <c:scatterChart>
        <c:scatterStyle val="smoothMarker"/>
        <c:ser>
          <c:idx val="0"/>
          <c:order val="0"/>
          <c:tx>
            <c:v>3E10 25 turns</c:v>
          </c:tx>
          <c:spPr>
            <a:ln>
              <a:solidFill>
                <a:srgbClr val="0098D8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Hoja2!$D$25:$N$25</c:f>
              <c:numCache>
                <c:formatCode>General</c:formatCode>
                <c:ptCount val="11"/>
                <c:pt idx="0">
                  <c:v>3138.4290000000001</c:v>
                </c:pt>
                <c:pt idx="1">
                  <c:v>4240.7739999999994</c:v>
                </c:pt>
                <c:pt idx="2">
                  <c:v>8425.6170000000002</c:v>
                </c:pt>
                <c:pt idx="3">
                  <c:v>11511.298000000004</c:v>
                </c:pt>
                <c:pt idx="4">
                  <c:v>13587.349</c:v>
                </c:pt>
                <c:pt idx="5">
                  <c:v>14917.554</c:v>
                </c:pt>
                <c:pt idx="6">
                  <c:v>15496.517</c:v>
                </c:pt>
                <c:pt idx="7">
                  <c:v>14242.983</c:v>
                </c:pt>
                <c:pt idx="8">
                  <c:v>10802.962</c:v>
                </c:pt>
                <c:pt idx="9">
                  <c:v>7185.2170000000015</c:v>
                </c:pt>
                <c:pt idx="10">
                  <c:v>5820.3440000000001</c:v>
                </c:pt>
              </c:numCache>
            </c:numRef>
          </c:yVal>
          <c:smooth val="1"/>
        </c:ser>
        <c:ser>
          <c:idx val="1"/>
          <c:order val="1"/>
          <c:tx>
            <c:v>3E12 25 turns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Hoja2!$C$3:$M$3</c:f>
              <c:numCache>
                <c:formatCode>General</c:formatCode>
                <c:ptCount val="11"/>
                <c:pt idx="0">
                  <c:v>75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2000</c:v>
                </c:pt>
                <c:pt idx="9">
                  <c:v>5000</c:v>
                </c:pt>
                <c:pt idx="10">
                  <c:v>7500</c:v>
                </c:pt>
              </c:numCache>
            </c:numRef>
          </c:xVal>
          <c:yVal>
            <c:numRef>
              <c:f>Hoja2!$D$29:$N$29</c:f>
              <c:numCache>
                <c:formatCode>General</c:formatCode>
                <c:ptCount val="11"/>
                <c:pt idx="0">
                  <c:v>3658.576</c:v>
                </c:pt>
                <c:pt idx="1">
                  <c:v>4900.9520000000002</c:v>
                </c:pt>
                <c:pt idx="2">
                  <c:v>9157.1830000000009</c:v>
                </c:pt>
                <c:pt idx="3">
                  <c:v>11551.509</c:v>
                </c:pt>
                <c:pt idx="4">
                  <c:v>12835.218999999992</c:v>
                </c:pt>
                <c:pt idx="5">
                  <c:v>13537.786</c:v>
                </c:pt>
                <c:pt idx="6">
                  <c:v>13777.518</c:v>
                </c:pt>
                <c:pt idx="7">
                  <c:v>12989.3</c:v>
                </c:pt>
                <c:pt idx="8">
                  <c:v>10413.552</c:v>
                </c:pt>
                <c:pt idx="9">
                  <c:v>7038.1960000000036</c:v>
                </c:pt>
                <c:pt idx="10">
                  <c:v>5717.4440000000004</c:v>
                </c:pt>
              </c:numCache>
            </c:numRef>
          </c:yVal>
          <c:smooth val="1"/>
        </c:ser>
        <c:axId val="68142208"/>
        <c:axId val="68144128"/>
      </c:scatterChart>
      <c:valAx>
        <c:axId val="68142208"/>
        <c:scaling>
          <c:logBase val="10"/>
          <c:orientation val="minMax"/>
          <c:min val="100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_tradnl">
                    <a:latin typeface="Arial" pitchFamily="34" charset="0"/>
                    <a:cs typeface="Arial" pitchFamily="34" charset="0"/>
                  </a:rPr>
                  <a:t>Frequency (kHz</a:t>
                </a:r>
                <a:r>
                  <a:rPr lang="es-ES_tradnl"/>
                  <a:t>)</a:t>
                </a:r>
              </a:p>
            </c:rich>
          </c:tx>
          <c:layout>
            <c:manualLayout>
              <c:xMode val="edge"/>
              <c:yMode val="edge"/>
              <c:x val="0.38979965004374451"/>
              <c:y val="0.87944620578376342"/>
            </c:manualLayout>
          </c:layout>
        </c:title>
        <c:numFmt formatCode="General" sourceLinked="1"/>
        <c:tickLblPos val="nextTo"/>
        <c:crossAx val="68144128"/>
        <c:crosses val="autoZero"/>
        <c:crossBetween val="midCat"/>
      </c:valAx>
      <c:valAx>
        <c:axId val="681441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_tradnl">
                    <a:latin typeface="Arial" pitchFamily="34" charset="0"/>
                    <a:cs typeface="Arial" pitchFamily="34" charset="0"/>
                  </a:rPr>
                  <a:t>Impedance</a:t>
                </a:r>
                <a:r>
                  <a:rPr lang="es-ES_tradnl" baseline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l-GR" baseline="0">
                    <a:latin typeface="Arial" pitchFamily="34" charset="0"/>
                    <a:cs typeface="Arial" pitchFamily="34" charset="0"/>
                  </a:rPr>
                  <a:t>Ω</a:t>
                </a:r>
                <a:r>
                  <a:rPr lang="es-ES_tradnl" baseline="0">
                    <a:latin typeface="Arial" pitchFamily="34" charset="0"/>
                    <a:cs typeface="Arial" pitchFamily="34" charset="0"/>
                  </a:rPr>
                  <a:t>)</a:t>
                </a:r>
                <a:endParaRPr lang="es-ES_tradnl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tickLblPos val="nextTo"/>
        <c:crossAx val="68142208"/>
        <c:crosses val="autoZero"/>
        <c:crossBetween val="midCat"/>
        <c:majorUnit val="3000"/>
      </c:valAx>
    </c:plotArea>
    <c:legend>
      <c:legendPos val="b"/>
      <c:layout>
        <c:manualLayout>
          <c:xMode val="edge"/>
          <c:yMode val="edge"/>
          <c:x val="0.23191119860017509"/>
          <c:y val="0.70921296925391175"/>
          <c:w val="0.57506649168853941"/>
          <c:h val="7.3986380139285032E-2"/>
        </c:manualLayout>
      </c:layout>
      <c:spPr>
        <a:solidFill>
          <a:sysClr val="window" lastClr="FFFFFF"/>
        </a:solidFill>
      </c:sp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15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150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2EF7CF3-C2D2-4426-A9FE-2A27EC334FBC}" type="slidenum">
              <a:rPr lang="zh-TW" altLang="en-US"/>
              <a:pPr>
                <a:defRPr/>
              </a:pPr>
              <a:t>‹Nº›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0" y="0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153"/>
            <a:ext cx="4890665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0" y="9430306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19DC000-3FDD-4B06-AC2C-7A58F576C3CC}" type="slidenum">
              <a:rPr lang="zh-TW" altLang="en-US"/>
              <a:pPr>
                <a:defRPr/>
              </a:pPr>
              <a:t>‹Nº›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>
              <a:latin typeface="Arial" pitchFamily="34" charset="0"/>
            </a:endParaRPr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E4D7A0-3301-4C37-827B-FB94B066C262}" type="slidenum">
              <a:rPr lang="zh-TW" altLang="en-US" smtClean="0">
                <a:latin typeface="Arial" pitchFamily="34" charset="0"/>
                <a:cs typeface="新細明體"/>
              </a:rPr>
              <a:pPr/>
              <a:t>1</a:t>
            </a:fld>
            <a:endParaRPr lang="zh-TW" altLang="en-US" smtClean="0">
              <a:latin typeface="Arial" pitchFamily="34" charset="0"/>
              <a:cs typeface="新細明體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0" y="0"/>
            <a:ext cx="9144000" cy="390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" name="Picture 46" descr="C:\_國巨CIS\Yageo house style guidelines\New Yageo Corporate Housestyle Guidelines\PPT template_optimization\4Symbols plus earth for ppt bg_cut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3275" y="381000"/>
            <a:ext cx="58007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9" descr="C:\_國巨CIS\LOGO\Yageo company logo\Yageo logo-slogan_K Yageo on bg gray132133138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73025"/>
            <a:ext cx="274637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0" y="6697663"/>
            <a:ext cx="9144000" cy="1603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>
            <a:off x="0" y="6697663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9" name="Group 42"/>
          <p:cNvGrpSpPr>
            <a:grpSpLocks/>
          </p:cNvGrpSpPr>
          <p:nvPr/>
        </p:nvGrpSpPr>
        <p:grpSpPr bwMode="auto">
          <a:xfrm>
            <a:off x="8739188" y="6596063"/>
            <a:ext cx="339725" cy="198437"/>
            <a:chOff x="5505" y="4151"/>
            <a:chExt cx="214" cy="125"/>
          </a:xfrm>
        </p:grpSpPr>
        <p:sp>
          <p:nvSpPr>
            <p:cNvPr id="10" name="Oval 43"/>
            <p:cNvSpPr>
              <a:spLocks noChangeArrowheads="1"/>
            </p:cNvSpPr>
            <p:nvPr/>
          </p:nvSpPr>
          <p:spPr bwMode="auto">
            <a:xfrm>
              <a:off x="5564" y="4166"/>
              <a:ext cx="95" cy="9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" name="Text Box 44"/>
            <p:cNvSpPr txBox="1">
              <a:spLocks noChangeArrowheads="1"/>
            </p:cNvSpPr>
            <p:nvPr/>
          </p:nvSpPr>
          <p:spPr bwMode="auto">
            <a:xfrm>
              <a:off x="5505" y="4151"/>
              <a:ext cx="2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fld id="{08F61991-C9B0-47D1-8201-1924BA91582C}" type="slidenum">
                <a:rPr lang="zh-TW" altLang="en-US" sz="700" b="0">
                  <a:solidFill>
                    <a:srgbClr val="000000"/>
                  </a:solidFill>
                  <a:latin typeface="Arial" charset="0"/>
                  <a:ea typeface="新細明體" pitchFamily="18" charset="-120"/>
                </a:rPr>
                <a:pPr algn="ctr" eaLnBrk="0" hangingPunct="0">
                  <a:defRPr/>
                </a:pPr>
                <a:t>‹Nº›</a:t>
              </a:fld>
              <a:endParaRPr lang="zh-TW" altLang="en-US" sz="700" b="0">
                <a:solidFill>
                  <a:srgbClr val="000000"/>
                </a:solidFill>
                <a:latin typeface="Arial" charset="0"/>
                <a:ea typeface="新細明體" pitchFamily="18" charset="-120"/>
              </a:endParaRPr>
            </a:p>
          </p:txBody>
        </p:sp>
      </p:grpSp>
      <p:pic>
        <p:nvPicPr>
          <p:cNvPr id="12" name="Picture 45" descr="C:\_國巨CIS\Yageo house style guidelines\PPT template_optimization\4Symbols_H_HIER-ppt_100.e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3863" y="6602413"/>
            <a:ext cx="755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</p:spPr>
        <p:txBody>
          <a:bodyPr anchor="b"/>
          <a:lstStyle>
            <a:lvl1pPr algn="ctr">
              <a:defRPr sz="3000"/>
            </a:lvl1pPr>
          </a:lstStyle>
          <a:p>
            <a:r>
              <a:rPr lang="es-ES" altLang="zh-TW" smtClean="0"/>
              <a:t>Haga clic para modificar el estilo de título del patrón</a:t>
            </a:r>
            <a:endParaRPr lang="en-US" altLang="zh-TW"/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211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altLang="zh-TW" smtClean="0"/>
              <a:t>Haga clic para modificar el estilo de subtítulo del patrón</a:t>
            </a:r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42908" y="714356"/>
            <a:ext cx="8445500" cy="785794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5913" y="1620838"/>
            <a:ext cx="8445500" cy="4799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0038" y="609600"/>
            <a:ext cx="2111375" cy="5810250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5913" y="609600"/>
            <a:ext cx="6181725" cy="5810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0" y="0"/>
            <a:ext cx="9144000" cy="50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" name="Picture 46" descr="C:\_國巨CIS\Yageo house style guidelines\New Yageo Corporate Housestyle Guidelines\PPT template_optimization\4Symbols plus earth for ppt bg_cut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3275" y="381000"/>
            <a:ext cx="58007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9" descr="C:\_國巨CIS\LOGO\Yageo company logo\Yageo logo-slogan_K Yageo on bg gray132133138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73025"/>
            <a:ext cx="274637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0" y="6697663"/>
            <a:ext cx="9144000" cy="1603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>
            <a:off x="0" y="6697663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8739188" y="6596063"/>
            <a:ext cx="339725" cy="198437"/>
            <a:chOff x="5505" y="4151"/>
            <a:chExt cx="214" cy="125"/>
          </a:xfrm>
        </p:grpSpPr>
        <p:sp>
          <p:nvSpPr>
            <p:cNvPr id="10" name="Oval 43"/>
            <p:cNvSpPr>
              <a:spLocks noChangeArrowheads="1"/>
            </p:cNvSpPr>
            <p:nvPr/>
          </p:nvSpPr>
          <p:spPr bwMode="auto">
            <a:xfrm>
              <a:off x="5564" y="4166"/>
              <a:ext cx="95" cy="9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" name="Text Box 44"/>
            <p:cNvSpPr txBox="1">
              <a:spLocks noChangeArrowheads="1"/>
            </p:cNvSpPr>
            <p:nvPr/>
          </p:nvSpPr>
          <p:spPr bwMode="auto">
            <a:xfrm>
              <a:off x="5505" y="4151"/>
              <a:ext cx="2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fld id="{08F61991-C9B0-47D1-8201-1924BA91582C}" type="slidenum">
                <a:rPr lang="zh-TW" altLang="en-US" sz="700" b="0">
                  <a:solidFill>
                    <a:srgbClr val="000000"/>
                  </a:solidFill>
                  <a:latin typeface="Arial" charset="0"/>
                  <a:ea typeface="新細明體" pitchFamily="18" charset="-120"/>
                </a:rPr>
                <a:pPr algn="ctr" eaLnBrk="0" hangingPunct="0">
                  <a:defRPr/>
                </a:pPr>
                <a:t>‹Nº›</a:t>
              </a:fld>
              <a:endParaRPr lang="zh-TW" altLang="en-US" sz="700" b="0">
                <a:solidFill>
                  <a:srgbClr val="000000"/>
                </a:solidFill>
                <a:latin typeface="Arial" charset="0"/>
                <a:ea typeface="新細明體" pitchFamily="18" charset="-120"/>
              </a:endParaRPr>
            </a:p>
          </p:txBody>
        </p:sp>
      </p:grpSp>
      <p:pic>
        <p:nvPicPr>
          <p:cNvPr id="12" name="Picture 45" descr="C:\_國巨CIS\Yageo house style guidelines\PPT template_optimization\4Symbols_H_HIER-ppt_100.e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3863" y="6602413"/>
            <a:ext cx="755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6357950" cy="428628"/>
          </a:xfrm>
          <a:prstGeom prst="rect">
            <a:avLst/>
          </a:prstGeom>
        </p:spPr>
        <p:txBody>
          <a:bodyPr anchor="b"/>
          <a:lstStyle>
            <a:lvl1pPr algn="l">
              <a:defRPr sz="1800"/>
            </a:lvl1pPr>
          </a:lstStyle>
          <a:p>
            <a:r>
              <a:rPr lang="es-ES" altLang="zh-TW" dirty="0" smtClean="0"/>
              <a:t>Haga clic para modificar el estilo de título del patrón</a:t>
            </a:r>
            <a:endParaRPr lang="en-US" altLang="zh-TW" dirty="0"/>
          </a:p>
        </p:txBody>
      </p:sp>
      <p:cxnSp>
        <p:nvCxnSpPr>
          <p:cNvPr id="14" name="13 Conector recto"/>
          <p:cNvCxnSpPr/>
          <p:nvPr userDrawn="1"/>
        </p:nvCxnSpPr>
        <p:spPr bwMode="auto">
          <a:xfrm>
            <a:off x="0" y="428604"/>
            <a:ext cx="91440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5913" y="1620838"/>
            <a:ext cx="8445500" cy="47990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5913" y="1620838"/>
            <a:ext cx="4146550" cy="47990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4863" y="1620838"/>
            <a:ext cx="4146550" cy="47990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5913" y="1620838"/>
            <a:ext cx="8445500" cy="47990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rm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"/>
            <a:ext cx="8445500" cy="42860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cxnSp>
        <p:nvCxnSpPr>
          <p:cNvPr id="4" name="3 Conector recto"/>
          <p:cNvCxnSpPr/>
          <p:nvPr userDrawn="1"/>
        </p:nvCxnSpPr>
        <p:spPr bwMode="auto">
          <a:xfrm>
            <a:off x="0" y="500042"/>
            <a:ext cx="9144000" cy="158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 userDrawn="1"/>
        </p:nvSpPr>
        <p:spPr bwMode="auto">
          <a:xfrm>
            <a:off x="0" y="428604"/>
            <a:ext cx="9144000" cy="390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5913" y="1620838"/>
            <a:ext cx="8445500" cy="4799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0038" y="609600"/>
            <a:ext cx="2111375" cy="5810250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5913" y="609600"/>
            <a:ext cx="6181725" cy="5810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0" y="0"/>
            <a:ext cx="9144000" cy="3905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pic>
        <p:nvPicPr>
          <p:cNvPr id="5" name="Picture 46" descr="C:\_國巨CIS\Yageo house style guidelines\New Yageo Corporate Housestyle Guidelines\PPT template_optimization\4Symbols plus earth for ppt bg_cut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3275" y="381000"/>
            <a:ext cx="58007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9" descr="C:\_國巨CIS\LOGO\Yageo company logo\Yageo logo-slogan_K Yageo on bg gray132133138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73025"/>
            <a:ext cx="274637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0" y="6697663"/>
            <a:ext cx="9144000" cy="1603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>
            <a:off x="0" y="6697663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8739188" y="6596063"/>
            <a:ext cx="339725" cy="198437"/>
            <a:chOff x="5505" y="4151"/>
            <a:chExt cx="214" cy="125"/>
          </a:xfrm>
        </p:grpSpPr>
        <p:sp>
          <p:nvSpPr>
            <p:cNvPr id="10" name="Oval 43"/>
            <p:cNvSpPr>
              <a:spLocks noChangeArrowheads="1"/>
            </p:cNvSpPr>
            <p:nvPr/>
          </p:nvSpPr>
          <p:spPr bwMode="auto">
            <a:xfrm>
              <a:off x="5564" y="4166"/>
              <a:ext cx="95" cy="9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" name="Text Box 44"/>
            <p:cNvSpPr txBox="1">
              <a:spLocks noChangeArrowheads="1"/>
            </p:cNvSpPr>
            <p:nvPr/>
          </p:nvSpPr>
          <p:spPr bwMode="auto">
            <a:xfrm>
              <a:off x="5505" y="4151"/>
              <a:ext cx="2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fld id="{08F61991-C9B0-47D1-8201-1924BA91582C}" type="slidenum">
                <a:rPr lang="zh-TW" altLang="en-US" sz="700" b="0">
                  <a:solidFill>
                    <a:srgbClr val="000000"/>
                  </a:solidFill>
                  <a:latin typeface="Arial" charset="0"/>
                  <a:ea typeface="新細明體" pitchFamily="18" charset="-120"/>
                </a:rPr>
                <a:pPr algn="ctr" eaLnBrk="0" hangingPunct="0">
                  <a:defRPr/>
                </a:pPr>
                <a:t>‹Nº›</a:t>
              </a:fld>
              <a:endParaRPr lang="zh-TW" altLang="en-US" sz="700" b="0">
                <a:solidFill>
                  <a:srgbClr val="000000"/>
                </a:solidFill>
                <a:latin typeface="Arial" charset="0"/>
                <a:ea typeface="新細明體" pitchFamily="18" charset="-120"/>
              </a:endParaRPr>
            </a:p>
          </p:txBody>
        </p:sp>
      </p:grpSp>
      <p:pic>
        <p:nvPicPr>
          <p:cNvPr id="12" name="Picture 45" descr="C:\_國巨CIS\Yageo house style guidelines\PPT template_optimization\4Symbols_H_HIER-ppt_100.e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3863" y="6602413"/>
            <a:ext cx="755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s-ES" altLang="zh-TW" smtClean="0"/>
              <a:t>Haga clic para modificar el estilo de título del patrón</a:t>
            </a:r>
            <a:endParaRPr lang="en-US" altLang="zh-TW"/>
          </a:p>
        </p:txBody>
      </p:sp>
      <p:sp>
        <p:nvSpPr>
          <p:cNvPr id="2561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211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altLang="zh-TW" smtClean="0"/>
              <a:t>Haga clic para modificar el estilo de subtítulo del patrón</a:t>
            </a:r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5913" y="1620838"/>
            <a:ext cx="4146550" cy="4799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4863" y="1620838"/>
            <a:ext cx="4146550" cy="4799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50038" y="609600"/>
            <a:ext cx="2111375" cy="5810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5913" y="609600"/>
            <a:ext cx="6181725" cy="5810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5913" y="1620838"/>
            <a:ext cx="4146550" cy="47990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4863" y="1620838"/>
            <a:ext cx="4146550" cy="47990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0"/>
            <a:ext cx="8445500" cy="107791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2860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pic>
        <p:nvPicPr>
          <p:cNvPr id="1027" name="Picture 101" descr="C:\_國巨CIS\Yageo house style guidelines\New Yageo Corporate Housestyle Guidelines\PPT template_optimization\4Symbols plus earth for ppt bg_cut.emf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343275" y="381000"/>
            <a:ext cx="58007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0" y="6697663"/>
            <a:ext cx="9144000" cy="1603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27" name="Line 103"/>
          <p:cNvSpPr>
            <a:spLocks noChangeShapeType="1"/>
          </p:cNvSpPr>
          <p:nvPr/>
        </p:nvSpPr>
        <p:spPr bwMode="auto">
          <a:xfrm>
            <a:off x="0" y="6697663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1030" name="Group 104"/>
          <p:cNvGrpSpPr>
            <a:grpSpLocks/>
          </p:cNvGrpSpPr>
          <p:nvPr/>
        </p:nvGrpSpPr>
        <p:grpSpPr bwMode="auto">
          <a:xfrm>
            <a:off x="8739188" y="6596063"/>
            <a:ext cx="339725" cy="198437"/>
            <a:chOff x="5505" y="4151"/>
            <a:chExt cx="214" cy="125"/>
          </a:xfrm>
        </p:grpSpPr>
        <p:sp>
          <p:nvSpPr>
            <p:cNvPr id="1129" name="Oval 105"/>
            <p:cNvSpPr>
              <a:spLocks noChangeArrowheads="1"/>
            </p:cNvSpPr>
            <p:nvPr/>
          </p:nvSpPr>
          <p:spPr bwMode="auto">
            <a:xfrm>
              <a:off x="5564" y="4166"/>
              <a:ext cx="95" cy="9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30" name="Text Box 106"/>
            <p:cNvSpPr txBox="1">
              <a:spLocks noChangeArrowheads="1"/>
            </p:cNvSpPr>
            <p:nvPr/>
          </p:nvSpPr>
          <p:spPr bwMode="auto">
            <a:xfrm>
              <a:off x="5505" y="4151"/>
              <a:ext cx="2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fld id="{FB159A43-07FE-4362-B0F6-3AD4F2DCBB30}" type="slidenum">
                <a:rPr lang="zh-TW" altLang="en-US" sz="700" b="0">
                  <a:solidFill>
                    <a:srgbClr val="000000"/>
                  </a:solidFill>
                  <a:latin typeface="Arial" charset="0"/>
                  <a:ea typeface="新細明體" pitchFamily="18" charset="-120"/>
                </a:rPr>
                <a:pPr algn="ctr" eaLnBrk="0" hangingPunct="0">
                  <a:defRPr/>
                </a:pPr>
                <a:t>‹Nº›</a:t>
              </a:fld>
              <a:endParaRPr lang="zh-TW" altLang="en-US" sz="700" b="0">
                <a:solidFill>
                  <a:srgbClr val="000000"/>
                </a:solidFill>
                <a:latin typeface="Arial" charset="0"/>
                <a:ea typeface="新細明體" pitchFamily="18" charset="-120"/>
              </a:endParaRPr>
            </a:p>
          </p:txBody>
        </p:sp>
      </p:grpSp>
      <p:pic>
        <p:nvPicPr>
          <p:cNvPr id="1031" name="Picture 107" descr="C:\_國巨CIS\Yageo house style guidelines\PPT template_optimization\4Symbols_H_HIER-ppt_100.emf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043863" y="6602413"/>
            <a:ext cx="755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8" descr="Yageo logo-slogan_K Yageo on bg gray132133138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397625" y="76178"/>
            <a:ext cx="274637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9" descr="Logowhite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42844" y="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82" r:id="rId7"/>
    <p:sldLayoutId id="2147483738" r:id="rId8"/>
    <p:sldLayoutId id="2147483780" r:id="rId9"/>
    <p:sldLayoutId id="2147483781" r:id="rId10"/>
    <p:sldLayoutId id="2147483739" r:id="rId11"/>
    <p:sldLayoutId id="2147483740" r:id="rId12"/>
    <p:sldLayoutId id="2147483741" r:id="rId13"/>
    <p:sldLayoutId id="2147483742" r:id="rId1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01" descr="C:\_國巨CIS\Yageo house style guidelines\New Yageo Corporate Housestyle Guidelines\PPT template_optimization\4Symbols plus earth for ppt bg_cut.e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3275" y="381000"/>
            <a:ext cx="58007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0" y="6697663"/>
            <a:ext cx="9144000" cy="1603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27" name="Line 103"/>
          <p:cNvSpPr>
            <a:spLocks noChangeShapeType="1"/>
          </p:cNvSpPr>
          <p:nvPr/>
        </p:nvSpPr>
        <p:spPr bwMode="auto">
          <a:xfrm>
            <a:off x="0" y="6697663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8739188" y="6596063"/>
            <a:ext cx="339725" cy="198437"/>
            <a:chOff x="5505" y="4151"/>
            <a:chExt cx="214" cy="125"/>
          </a:xfrm>
        </p:grpSpPr>
        <p:sp>
          <p:nvSpPr>
            <p:cNvPr id="1129" name="Oval 105"/>
            <p:cNvSpPr>
              <a:spLocks noChangeArrowheads="1"/>
            </p:cNvSpPr>
            <p:nvPr/>
          </p:nvSpPr>
          <p:spPr bwMode="auto">
            <a:xfrm>
              <a:off x="5564" y="4166"/>
              <a:ext cx="95" cy="9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30" name="Text Box 106"/>
            <p:cNvSpPr txBox="1">
              <a:spLocks noChangeArrowheads="1"/>
            </p:cNvSpPr>
            <p:nvPr/>
          </p:nvSpPr>
          <p:spPr bwMode="auto">
            <a:xfrm>
              <a:off x="5505" y="4151"/>
              <a:ext cx="2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fld id="{FB159A43-07FE-4362-B0F6-3AD4F2DCBB30}" type="slidenum">
                <a:rPr lang="zh-TW" altLang="en-US" sz="700" b="0">
                  <a:solidFill>
                    <a:srgbClr val="000000"/>
                  </a:solidFill>
                  <a:latin typeface="Arial" charset="0"/>
                  <a:ea typeface="新細明體" pitchFamily="18" charset="-120"/>
                </a:rPr>
                <a:pPr algn="ctr" eaLnBrk="0" hangingPunct="0">
                  <a:defRPr/>
                </a:pPr>
                <a:t>‹Nº›</a:t>
              </a:fld>
              <a:endParaRPr lang="zh-TW" altLang="en-US" sz="700" b="0">
                <a:solidFill>
                  <a:srgbClr val="000000"/>
                </a:solidFill>
                <a:latin typeface="Arial" charset="0"/>
                <a:ea typeface="新細明體" pitchFamily="18" charset="-120"/>
              </a:endParaRPr>
            </a:p>
          </p:txBody>
        </p:sp>
      </p:grpSp>
      <p:pic>
        <p:nvPicPr>
          <p:cNvPr id="1031" name="Picture 107" descr="C:\_國巨CIS\Yageo house style guidelines\PPT template_optimization\4Symbols_H_HIER-ppt_100.e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3863" y="6602413"/>
            <a:ext cx="755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08" descr="C:\_國巨CIS\LOGO\Yageo company logo\Yageo logo-slogan_K Yageo on bg gray132133138.em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73025"/>
            <a:ext cx="274637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01" descr="C:\_國巨CIS\Yageo house style guidelines\New Yageo Corporate Housestyle Guidelines\PPT template_optimization\4Symbols plus earth for ppt bg_cut.e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3275" y="381000"/>
            <a:ext cx="58007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0" y="6697663"/>
            <a:ext cx="9144000" cy="1603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1127" name="Line 103"/>
          <p:cNvSpPr>
            <a:spLocks noChangeShapeType="1"/>
          </p:cNvSpPr>
          <p:nvPr/>
        </p:nvSpPr>
        <p:spPr bwMode="auto">
          <a:xfrm>
            <a:off x="0" y="6697663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8739188" y="6596063"/>
            <a:ext cx="339725" cy="198437"/>
            <a:chOff x="5505" y="4151"/>
            <a:chExt cx="214" cy="125"/>
          </a:xfrm>
        </p:grpSpPr>
        <p:sp>
          <p:nvSpPr>
            <p:cNvPr id="1129" name="Oval 105"/>
            <p:cNvSpPr>
              <a:spLocks noChangeArrowheads="1"/>
            </p:cNvSpPr>
            <p:nvPr/>
          </p:nvSpPr>
          <p:spPr bwMode="auto">
            <a:xfrm>
              <a:off x="5564" y="4166"/>
              <a:ext cx="95" cy="9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30" name="Text Box 106"/>
            <p:cNvSpPr txBox="1">
              <a:spLocks noChangeArrowheads="1"/>
            </p:cNvSpPr>
            <p:nvPr/>
          </p:nvSpPr>
          <p:spPr bwMode="auto">
            <a:xfrm>
              <a:off x="5505" y="4151"/>
              <a:ext cx="2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fld id="{FB159A43-07FE-4362-B0F6-3AD4F2DCBB30}" type="slidenum">
                <a:rPr lang="zh-TW" altLang="en-US" sz="700" b="0">
                  <a:solidFill>
                    <a:srgbClr val="000000"/>
                  </a:solidFill>
                  <a:latin typeface="Arial" charset="0"/>
                  <a:ea typeface="新細明體" pitchFamily="18" charset="-120"/>
                </a:rPr>
                <a:pPr algn="ctr" eaLnBrk="0" hangingPunct="0">
                  <a:defRPr/>
                </a:pPr>
                <a:t>‹Nº›</a:t>
              </a:fld>
              <a:endParaRPr lang="zh-TW" altLang="en-US" sz="700" b="0">
                <a:solidFill>
                  <a:srgbClr val="000000"/>
                </a:solidFill>
                <a:latin typeface="Arial" charset="0"/>
                <a:ea typeface="新細明體" pitchFamily="18" charset="-120"/>
              </a:endParaRPr>
            </a:p>
          </p:txBody>
        </p:sp>
      </p:grpSp>
      <p:pic>
        <p:nvPicPr>
          <p:cNvPr id="1031" name="Picture 107" descr="C:\_國巨CIS\Yageo house style guidelines\PPT template_optimization\4Symbols_H_HIER-ppt_100.em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3863" y="6602413"/>
            <a:ext cx="7556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08" descr="C:\_國巨CIS\LOGO\Yageo company logo\Yageo logo-slogan_K Yageo on bg gray132133138.em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73025"/>
            <a:ext cx="2746375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5913" y="609600"/>
            <a:ext cx="8445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 smtClean="0"/>
              <a:t>Haga clic para modificar el estilo de título del patrón</a:t>
            </a:r>
            <a:endParaRPr lang="en-US" altLang="zh-TW" smtClean="0"/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5913" y="1620838"/>
            <a:ext cx="8445500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 smtClean="0"/>
              <a:t>Haga clic para modificar el estilo de texto del patrón</a:t>
            </a:r>
          </a:p>
          <a:p>
            <a:pPr lvl="1"/>
            <a:r>
              <a:rPr lang="es-ES" altLang="zh-TW" smtClean="0"/>
              <a:t>Segundo nivel</a:t>
            </a:r>
          </a:p>
          <a:p>
            <a:pPr lvl="2"/>
            <a:r>
              <a:rPr lang="es-ES" altLang="zh-TW" smtClean="0"/>
              <a:t>Tercer nivel</a:t>
            </a:r>
          </a:p>
          <a:p>
            <a:pPr lvl="3"/>
            <a:r>
              <a:rPr lang="es-ES" altLang="zh-TW" smtClean="0"/>
              <a:t>Cuarto nivel</a:t>
            </a:r>
          </a:p>
          <a:p>
            <a:pPr lvl="4"/>
            <a:r>
              <a:rPr lang="es-ES" altLang="zh-TW" smtClean="0"/>
              <a:t>Quinto nivel</a:t>
            </a:r>
            <a:endParaRPr lang="en-US" altLang="zh-TW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24023-5272-4C54-9DE2-A69E1F8C91D3}" type="datetimeFigureOut">
              <a:rPr lang="es-ES_tradnl" smtClean="0"/>
              <a:pPr/>
              <a:t>08/02/2011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1BA83-13F5-40BE-94E6-BA407AD144B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5" Type="http://schemas.openxmlformats.org/officeDocument/2006/relationships/chart" Target="../charts/char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0" y="2420888"/>
            <a:ext cx="9144000" cy="1080120"/>
          </a:xfrm>
        </p:spPr>
        <p:txBody>
          <a:bodyPr/>
          <a:lstStyle/>
          <a:p>
            <a:r>
              <a:rPr lang="en-US" sz="2800" dirty="0" smtClean="0"/>
              <a:t>New high permeability materials for EMI suppression   </a:t>
            </a:r>
            <a:endParaRPr lang="en-US" sz="3600" dirty="0" smtClean="0"/>
          </a:p>
        </p:txBody>
      </p:sp>
      <p:pic>
        <p:nvPicPr>
          <p:cNvPr id="3076" name="Picture 1028" descr="C:\My Documents\Temp zip files\New FXC logo\Logoblu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14356"/>
            <a:ext cx="749620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6444208" y="5949280"/>
            <a:ext cx="228460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leticia.leon@ferroxcube.com</a:t>
            </a:r>
          </a:p>
          <a:p>
            <a:pPr lvl="1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February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2011</a:t>
            </a:r>
          </a:p>
        </p:txBody>
      </p:sp>
      <p:pic>
        <p:nvPicPr>
          <p:cNvPr id="14338" name="Picture 2" descr="http://www.rapidonline.com/netalogue/photos/M064520W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437112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571480"/>
            <a:ext cx="2928926" cy="571504"/>
          </a:xfrm>
        </p:spPr>
        <p:txBody>
          <a:bodyPr/>
          <a:lstStyle/>
          <a:p>
            <a:r>
              <a:rPr lang="en-US" sz="3200" dirty="0" smtClean="0"/>
              <a:t>Applications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142984"/>
            <a:ext cx="8429716" cy="314327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The main applications are interference suppression and wideband transformers:</a:t>
            </a:r>
          </a:p>
          <a:p>
            <a:pPr marL="534988" lvl="2" indent="0">
              <a:buNone/>
              <a:tabLst>
                <a:tab pos="5557838" algn="l"/>
              </a:tabLst>
            </a:pPr>
            <a:endParaRPr lang="en-US" sz="1800" dirty="0" smtClean="0"/>
          </a:p>
          <a:p>
            <a:pPr marL="534988" lvl="2" indent="0">
              <a:buNone/>
              <a:tabLst>
                <a:tab pos="5557838" algn="l"/>
              </a:tabLst>
            </a:pPr>
            <a:r>
              <a:rPr lang="en-US" sz="1800" dirty="0" smtClean="0"/>
              <a:t>Wideband transformers </a:t>
            </a:r>
            <a:r>
              <a:rPr lang="en-US" sz="1800" dirty="0" smtClean="0">
                <a:sym typeface="Symbol"/>
              </a:rPr>
              <a:t></a:t>
            </a:r>
            <a:r>
              <a:rPr lang="en-US" sz="1800" dirty="0" smtClean="0"/>
              <a:t> Impedance transformation over a broad frequency range</a:t>
            </a:r>
            <a:r>
              <a:rPr lang="es-ES_tradnl" sz="1800" dirty="0" smtClean="0"/>
              <a:t>. </a:t>
            </a:r>
            <a:r>
              <a:rPr lang="en-US" sz="1800" dirty="0" smtClean="0"/>
              <a:t>Applications include impedance matching, voltage or current transformation, DC isolation, balanced/unbalanced mixing,  power splitting, coupling, and signal inversion. </a:t>
            </a:r>
            <a:r>
              <a:rPr lang="en-US" sz="1800" dirty="0" smtClean="0">
                <a:solidFill>
                  <a:srgbClr val="C00000"/>
                </a:solidFill>
              </a:rPr>
              <a:t>Telecommunications devices</a:t>
            </a:r>
          </a:p>
          <a:p>
            <a:pPr marL="534988" lvl="2" indent="0">
              <a:buNone/>
              <a:tabLst>
                <a:tab pos="5557838" algn="l"/>
              </a:tabLst>
            </a:pPr>
            <a:endParaRPr lang="en-US" sz="1800" dirty="0" smtClean="0"/>
          </a:p>
          <a:p>
            <a:pPr marL="534988" lvl="2" indent="0">
              <a:buNone/>
            </a:pPr>
            <a:r>
              <a:rPr lang="es-ES_tradnl" sz="1800" dirty="0" smtClean="0"/>
              <a:t>Pulse </a:t>
            </a:r>
            <a:r>
              <a:rPr lang="es-ES_tradnl" sz="1800" dirty="0" err="1" smtClean="0"/>
              <a:t>transformers</a:t>
            </a:r>
            <a:r>
              <a:rPr lang="en-US" sz="1800" dirty="0" smtClean="0">
                <a:sym typeface="Symbol"/>
              </a:rPr>
              <a:t> </a:t>
            </a:r>
            <a:r>
              <a:rPr lang="es-ES_tradnl" sz="1800" dirty="0" smtClean="0"/>
              <a:t> </a:t>
            </a:r>
            <a:r>
              <a:rPr lang="es-ES_tradnl" sz="1800" dirty="0" err="1" smtClean="0">
                <a:solidFill>
                  <a:srgbClr val="C00000"/>
                </a:solidFill>
              </a:rPr>
              <a:t>Communication</a:t>
            </a:r>
            <a:r>
              <a:rPr lang="es-ES_tradnl" sz="1800" dirty="0" smtClean="0">
                <a:solidFill>
                  <a:srgbClr val="C00000"/>
                </a:solidFill>
              </a:rPr>
              <a:t> </a:t>
            </a:r>
            <a:r>
              <a:rPr lang="es-ES_tradnl" sz="1800" dirty="0" err="1" smtClean="0">
                <a:solidFill>
                  <a:srgbClr val="C00000"/>
                </a:solidFill>
              </a:rPr>
              <a:t>systems</a:t>
            </a:r>
            <a:r>
              <a:rPr lang="es-ES_tradnl" sz="1800" dirty="0" smtClean="0">
                <a:solidFill>
                  <a:srgbClr val="C00000"/>
                </a:solidFill>
              </a:rPr>
              <a:t> and digital </a:t>
            </a:r>
            <a:r>
              <a:rPr lang="es-ES_tradnl" sz="1800" dirty="0" err="1" smtClean="0">
                <a:solidFill>
                  <a:srgbClr val="C00000"/>
                </a:solidFill>
              </a:rPr>
              <a:t>networks</a:t>
            </a:r>
            <a:endParaRPr lang="es-ES_tradnl" sz="1800" dirty="0" smtClean="0">
              <a:solidFill>
                <a:srgbClr val="C00000"/>
              </a:solidFill>
            </a:endParaRPr>
          </a:p>
          <a:p>
            <a:pPr marL="534988" lvl="2" indent="0">
              <a:buNone/>
            </a:pPr>
            <a:endParaRPr lang="es-ES_tradnl" sz="1800" dirty="0" smtClean="0"/>
          </a:p>
          <a:p>
            <a:pPr marL="534988" lvl="2" indent="0">
              <a:buNone/>
            </a:pPr>
            <a:r>
              <a:rPr lang="es-ES_tradnl" sz="1800" dirty="0" err="1" smtClean="0"/>
              <a:t>Ground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fault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interruptors</a:t>
            </a:r>
            <a:r>
              <a:rPr lang="es-ES_tradnl" sz="1800" dirty="0" smtClean="0"/>
              <a:t> (GFI) </a:t>
            </a:r>
            <a:r>
              <a:rPr lang="en-US" sz="1800" dirty="0" smtClean="0">
                <a:sym typeface="Symbol"/>
              </a:rPr>
              <a:t> </a:t>
            </a:r>
            <a:r>
              <a:rPr lang="en-US" sz="1800" dirty="0" smtClean="0">
                <a:solidFill>
                  <a:srgbClr val="C00000"/>
                </a:solidFill>
                <a:sym typeface="Symbol"/>
              </a:rPr>
              <a:t>Home and industrial</a:t>
            </a:r>
            <a:endParaRPr lang="es-ES_tradnl" sz="1800" dirty="0" smtClean="0">
              <a:solidFill>
                <a:srgbClr val="C00000"/>
              </a:solidFill>
            </a:endParaRPr>
          </a:p>
          <a:p>
            <a:pPr marL="534988" lvl="2" indent="0">
              <a:buNone/>
            </a:pPr>
            <a:endParaRPr lang="es-ES_tradnl" sz="1800" dirty="0" smtClean="0"/>
          </a:p>
          <a:p>
            <a:pPr marL="534988" lvl="2" indent="0">
              <a:buNone/>
            </a:pPr>
            <a:r>
              <a:rPr lang="en-US" sz="1800" dirty="0" smtClean="0"/>
              <a:t>Interference suppression </a:t>
            </a:r>
            <a:r>
              <a:rPr lang="en-US" sz="1800" dirty="0" smtClean="0">
                <a:sym typeface="Symbol"/>
              </a:rPr>
              <a:t> </a:t>
            </a:r>
            <a:r>
              <a:rPr lang="en-US" sz="1800" dirty="0" smtClean="0"/>
              <a:t>Common mode choke. </a:t>
            </a:r>
            <a:r>
              <a:rPr lang="en-US" sz="1800" dirty="0" smtClean="0">
                <a:solidFill>
                  <a:srgbClr val="C00000"/>
                </a:solidFill>
              </a:rPr>
              <a:t>Mains filters in all type of electronic equipment. </a:t>
            </a:r>
          </a:p>
          <a:p>
            <a:pPr marL="534988" lvl="2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		</a:t>
            </a:r>
            <a:r>
              <a:rPr lang="en-US" sz="1800" dirty="0" smtClean="0">
                <a:solidFill>
                  <a:srgbClr val="FF0000"/>
                </a:solidFill>
              </a:rPr>
              <a:t>ATTENTION TO HIGH GROWTH INVERTERS MARKET!!!!!!!</a:t>
            </a:r>
          </a:p>
          <a:p>
            <a:pPr marL="534988" lvl="2" indent="0">
              <a:buNone/>
            </a:pPr>
            <a:endParaRPr lang="es-ES_tradnl" sz="1800" dirty="0" smtClean="0"/>
          </a:p>
          <a:p>
            <a:pPr marL="1614488" lvl="2" indent="0">
              <a:buNone/>
            </a:pPr>
            <a:endParaRPr lang="es-ES_tradnl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1"/>
            <a:ext cx="8445500" cy="604822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8" name="6 Marcador de contenido"/>
          <p:cNvGraphicFramePr>
            <a:graphicFrameLocks/>
          </p:cNvGraphicFramePr>
          <p:nvPr/>
        </p:nvGraphicFramePr>
        <p:xfrm>
          <a:off x="3786182" y="1285860"/>
          <a:ext cx="3643338" cy="242889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071702"/>
                <a:gridCol w="1571636"/>
              </a:tblGrid>
              <a:tr h="294322">
                <a:tc>
                  <a:txBody>
                    <a:bodyPr/>
                    <a:lstStyle/>
                    <a:p>
                      <a:pPr algn="ctr"/>
                      <a:r>
                        <a:rPr lang="es-ES" sz="1700" b="1" dirty="0" err="1" smtClean="0">
                          <a:solidFill>
                            <a:srgbClr val="FFFFFF"/>
                          </a:solidFill>
                        </a:rPr>
                        <a:t>Property</a:t>
                      </a:r>
                      <a:endParaRPr lang="es-ES" sz="17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dirty="0" smtClean="0">
                          <a:solidFill>
                            <a:srgbClr val="FFFFFF"/>
                          </a:solidFill>
                        </a:rPr>
                        <a:t>3E10</a:t>
                      </a:r>
                      <a:endParaRPr lang="es-ES" sz="17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58090">
                <a:tc>
                  <a:txBody>
                    <a:bodyPr/>
                    <a:lstStyle/>
                    <a:p>
                      <a:r>
                        <a:rPr lang="es-ES" sz="1700" b="0" dirty="0" err="1" smtClean="0">
                          <a:solidFill>
                            <a:srgbClr val="000000"/>
                          </a:solidFill>
                        </a:rPr>
                        <a:t>Permeability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10000 ± </a:t>
                      </a:r>
                      <a:r>
                        <a:rPr lang="es-ES" sz="1700" b="0" dirty="0" smtClean="0">
                          <a:solidFill>
                            <a:srgbClr val="FF0000"/>
                          </a:solidFill>
                        </a:rPr>
                        <a:t>20%</a:t>
                      </a:r>
                      <a:endParaRPr lang="es-ES" sz="17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tan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δ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s-ES" sz="1700" b="0" baseline="-25000" dirty="0" smtClean="0">
                          <a:solidFill>
                            <a:srgbClr val="000000"/>
                          </a:solidFill>
                        </a:rPr>
                        <a:t>i 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@ 30 kHz, 25ºC, 0.25mT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C33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524000" algn="l"/>
                        </a:tabLst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&lt; </a:t>
                      </a:r>
                      <a:r>
                        <a:rPr lang="es-ES" sz="1700" b="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x 10</a:t>
                      </a:r>
                      <a:r>
                        <a:rPr lang="es-ES" sz="1700" b="0" baseline="30000" dirty="0" smtClean="0">
                          <a:solidFill>
                            <a:srgbClr val="000000"/>
                          </a:solidFill>
                        </a:rPr>
                        <a:t>-6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C3300">
                        <a:alpha val="50196"/>
                      </a:srgbClr>
                    </a:solidFill>
                  </a:tcPr>
                </a:tc>
              </a:tr>
              <a:tr h="581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tan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δ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s-ES" sz="1700" b="0" baseline="-25000" dirty="0" smtClean="0">
                          <a:solidFill>
                            <a:srgbClr val="000000"/>
                          </a:solidFill>
                        </a:rPr>
                        <a:t>i 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@ 100kHz, 25ºC, 0.25mT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&lt; </a:t>
                      </a:r>
                      <a:r>
                        <a:rPr lang="es-ES" sz="1700" b="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 x 10</a:t>
                      </a:r>
                      <a:r>
                        <a:rPr lang="es-ES" sz="1700" b="0" baseline="30000" dirty="0" smtClean="0">
                          <a:solidFill>
                            <a:srgbClr val="000000"/>
                          </a:solidFill>
                        </a:rPr>
                        <a:t>-6</a:t>
                      </a:r>
                      <a:endParaRPr lang="es-ES" sz="17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010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noProof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Resistivity</a:t>
                      </a:r>
                      <a:endParaRPr lang="en-US" sz="1700" b="0" kern="1200" noProof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3300">
                        <a:alpha val="5764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0.5 Ohm x m</a:t>
                      </a:r>
                      <a:endParaRPr lang="es-ES" sz="17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3300">
                        <a:alpha val="57647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6 Marcador de contenido"/>
          <p:cNvGraphicFramePr>
            <a:graphicFrameLocks/>
          </p:cNvGraphicFramePr>
          <p:nvPr/>
        </p:nvGraphicFramePr>
        <p:xfrm>
          <a:off x="3786182" y="4143380"/>
          <a:ext cx="3643338" cy="241592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143140"/>
                <a:gridCol w="1500198"/>
              </a:tblGrid>
              <a:tr h="305464">
                <a:tc>
                  <a:txBody>
                    <a:bodyPr/>
                    <a:lstStyle/>
                    <a:p>
                      <a:pPr algn="ctr"/>
                      <a:r>
                        <a:rPr lang="es-ES" sz="1700" b="1" dirty="0" err="1" smtClean="0">
                          <a:solidFill>
                            <a:srgbClr val="FFFFFF"/>
                          </a:solidFill>
                        </a:rPr>
                        <a:t>Property</a:t>
                      </a:r>
                      <a:endParaRPr lang="es-ES" sz="17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700" b="1" dirty="0" smtClean="0">
                          <a:solidFill>
                            <a:srgbClr val="FFFFFF"/>
                          </a:solidFill>
                        </a:rPr>
                        <a:t>3E12</a:t>
                      </a:r>
                      <a:endParaRPr lang="es-ES" sz="1700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85383">
                <a:tc>
                  <a:txBody>
                    <a:bodyPr/>
                    <a:lstStyle/>
                    <a:p>
                      <a:r>
                        <a:rPr lang="es-ES" sz="1700" b="0" dirty="0" err="1" smtClean="0">
                          <a:solidFill>
                            <a:srgbClr val="000000"/>
                          </a:solidFill>
                        </a:rPr>
                        <a:t>Permeability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700" b="0" dirty="0" smtClean="0">
                          <a:solidFill>
                            <a:srgbClr val="FF0000"/>
                          </a:solidFill>
                        </a:rPr>
                        <a:t>12000</a:t>
                      </a: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 ± 30%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9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tan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δ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s-ES" sz="1700" b="0" baseline="-25000" dirty="0" smtClean="0">
                          <a:solidFill>
                            <a:srgbClr val="000000"/>
                          </a:solidFill>
                        </a:rPr>
                        <a:t>i 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@ 30 kHz, 25ºC, 0.25mT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C33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524000" algn="l"/>
                        </a:tabLst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&lt; 7x 10</a:t>
                      </a:r>
                      <a:r>
                        <a:rPr lang="es-ES" sz="1700" b="0" baseline="30000" dirty="0" smtClean="0">
                          <a:solidFill>
                            <a:srgbClr val="000000"/>
                          </a:solidFill>
                        </a:rPr>
                        <a:t>-6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C3300">
                        <a:alpha val="50196"/>
                      </a:srgbClr>
                    </a:solidFill>
                  </a:tcPr>
                </a:tc>
              </a:tr>
              <a:tr h="5967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tan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δ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l-GR" sz="1700" b="0" baseline="0" dirty="0" smtClean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es-ES" sz="1700" b="0" baseline="-25000" dirty="0" smtClean="0">
                          <a:solidFill>
                            <a:srgbClr val="000000"/>
                          </a:solidFill>
                        </a:rPr>
                        <a:t>i </a:t>
                      </a:r>
                      <a:r>
                        <a:rPr lang="es-ES" sz="1700" b="0" baseline="0" dirty="0" smtClean="0">
                          <a:solidFill>
                            <a:srgbClr val="000000"/>
                          </a:solidFill>
                        </a:rPr>
                        <a:t> @ 100kHz, 25ºC, 0.25mT</a:t>
                      </a:r>
                      <a:endParaRPr lang="es-ES" sz="17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dirty="0" smtClean="0">
                          <a:solidFill>
                            <a:srgbClr val="000000"/>
                          </a:solidFill>
                        </a:rPr>
                        <a:t>&lt; 25 x 10</a:t>
                      </a:r>
                      <a:r>
                        <a:rPr lang="es-ES" sz="1700" b="0" baseline="30000" dirty="0" smtClean="0">
                          <a:solidFill>
                            <a:srgbClr val="000000"/>
                          </a:solidFill>
                        </a:rPr>
                        <a:t>-6</a:t>
                      </a:r>
                      <a:endParaRPr lang="es-ES" sz="17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608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kern="1200" noProof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Resistivity</a:t>
                      </a:r>
                      <a:endParaRPr lang="en-US" sz="1700" b="0" kern="1200" noProof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3300">
                        <a:alpha val="5764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7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0.5 Ohm x m</a:t>
                      </a:r>
                      <a:endParaRPr lang="es-ES" sz="17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3300">
                        <a:alpha val="57647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6 Marcador de contenido"/>
          <p:cNvGraphicFramePr>
            <a:graphicFrameLocks/>
          </p:cNvGraphicFramePr>
          <p:nvPr/>
        </p:nvGraphicFramePr>
        <p:xfrm>
          <a:off x="357158" y="2928934"/>
          <a:ext cx="3071834" cy="230722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745360"/>
                <a:gridCol w="1326474"/>
              </a:tblGrid>
              <a:tr h="324958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/>
                        <a:t>Property</a:t>
                      </a:r>
                      <a:endParaRPr lang="es-ES" sz="1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3E6</a:t>
                      </a:r>
                      <a:endParaRPr lang="es-ES" sz="16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483230">
                <a:tc>
                  <a:txBody>
                    <a:bodyPr/>
                    <a:lstStyle/>
                    <a:p>
                      <a:r>
                        <a:rPr lang="es-ES" sz="1400" dirty="0" err="1" smtClean="0"/>
                        <a:t>Permeability</a:t>
                      </a:r>
                      <a:endParaRPr lang="es-E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10000 ± 30%</a:t>
                      </a:r>
                      <a:endParaRPr lang="es-E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512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tan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l-GR" sz="1400" baseline="0" dirty="0" smtClean="0"/>
                        <a:t>δ</a:t>
                      </a:r>
                      <a:r>
                        <a:rPr lang="es-ES" sz="1400" baseline="0" dirty="0" smtClean="0"/>
                        <a:t>/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s-ES" sz="1400" baseline="-25000" dirty="0" smtClean="0"/>
                        <a:t>i </a:t>
                      </a:r>
                      <a:r>
                        <a:rPr lang="es-ES" sz="1400" baseline="0" dirty="0" smtClean="0"/>
                        <a:t> @ 30 kHz, 25ºC, 0.25mT</a:t>
                      </a:r>
                      <a:endParaRPr lang="es-E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tabLst>
                          <a:tab pos="1524000" algn="l"/>
                        </a:tabLst>
                      </a:pPr>
                      <a:r>
                        <a:rPr lang="es-ES" sz="1400" dirty="0" smtClean="0"/>
                        <a:t>&lt; 10x 10</a:t>
                      </a:r>
                      <a:r>
                        <a:rPr lang="es-ES" sz="1400" baseline="30000" dirty="0" smtClean="0"/>
                        <a:t>-6</a:t>
                      </a:r>
                      <a:endParaRPr lang="es-E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512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tan</a:t>
                      </a:r>
                      <a:r>
                        <a:rPr lang="es-ES" sz="1400" baseline="0" dirty="0" smtClean="0"/>
                        <a:t> </a:t>
                      </a:r>
                      <a:r>
                        <a:rPr lang="el-GR" sz="1400" baseline="0" dirty="0" smtClean="0"/>
                        <a:t>δ</a:t>
                      </a:r>
                      <a:r>
                        <a:rPr lang="es-ES" sz="1400" baseline="0" dirty="0" smtClean="0"/>
                        <a:t>/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s-ES" sz="1400" baseline="-25000" dirty="0" smtClean="0"/>
                        <a:t>i </a:t>
                      </a:r>
                      <a:r>
                        <a:rPr lang="es-ES" sz="1400" baseline="0" dirty="0" smtClean="0"/>
                        <a:t> @ 100kHz, 25ºC, 0.25mT</a:t>
                      </a:r>
                      <a:endParaRPr lang="es-ES" sz="14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&lt; 30 x 10</a:t>
                      </a:r>
                      <a:r>
                        <a:rPr lang="es-ES" sz="1400" baseline="30000" dirty="0" smtClean="0"/>
                        <a:t>-6</a:t>
                      </a:r>
                      <a:endParaRPr lang="es-ES" sz="14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452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noProof="0" dirty="0" smtClean="0"/>
                        <a:t>Resistivity</a:t>
                      </a:r>
                      <a:endParaRPr lang="en-US" sz="1400" b="1" kern="1200" noProof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/>
                        <a:t>0.1 Ohm x m</a:t>
                      </a:r>
                      <a:endParaRPr lang="es-ES" sz="1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6" name="Picture 4" descr="http://www.wakefield-harriers.co.uk/pictures/martynbernard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929198"/>
            <a:ext cx="1160039" cy="1071570"/>
          </a:xfrm>
          <a:prstGeom prst="rect">
            <a:avLst/>
          </a:prstGeom>
          <a:noFill/>
        </p:spPr>
      </p:pic>
      <p:pic>
        <p:nvPicPr>
          <p:cNvPr id="28" name="Picture 2" descr="http://aterrysplumbing.com/images/leaky-pi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3214686"/>
            <a:ext cx="1028720" cy="928694"/>
          </a:xfrm>
          <a:prstGeom prst="rect">
            <a:avLst/>
          </a:prstGeom>
          <a:noFill/>
        </p:spPr>
      </p:pic>
      <p:pic>
        <p:nvPicPr>
          <p:cNvPr id="29" name="Picture 2" descr="http://t0.gstatic.com/images?q=tbn:ANd9GcSmkudgHrh7IsbJXCx2gLoCiT1qUNWivamvPYMFqjsDpkgR1IsZF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928670"/>
            <a:ext cx="1264388" cy="1143008"/>
          </a:xfrm>
          <a:prstGeom prst="rect">
            <a:avLst/>
          </a:prstGeom>
          <a:noFill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2143116"/>
            <a:ext cx="115535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30 Flecha doblada"/>
          <p:cNvSpPr/>
          <p:nvPr/>
        </p:nvSpPr>
        <p:spPr bwMode="auto">
          <a:xfrm flipV="1">
            <a:off x="2071670" y="5286388"/>
            <a:ext cx="1571636" cy="571504"/>
          </a:xfrm>
          <a:prstGeom prst="bentArrow">
            <a:avLst>
              <a:gd name="adj1" fmla="val 22922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31 Flecha doblada"/>
          <p:cNvSpPr/>
          <p:nvPr/>
        </p:nvSpPr>
        <p:spPr bwMode="auto">
          <a:xfrm flipV="1">
            <a:off x="2071670" y="2285992"/>
            <a:ext cx="1571636" cy="571504"/>
          </a:xfrm>
          <a:prstGeom prst="bentArrow">
            <a:avLst>
              <a:gd name="adj1" fmla="val 22922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1"/>
            <a:ext cx="8445500" cy="604822"/>
          </a:xfrm>
        </p:spPr>
        <p:txBody>
          <a:bodyPr/>
          <a:lstStyle/>
          <a:p>
            <a:r>
              <a:rPr lang="en-US" dirty="0" smtClean="0"/>
              <a:t>Benchmarking</a:t>
            </a:r>
            <a:endParaRPr lang="en-US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00034" y="1785926"/>
          <a:ext cx="2214578" cy="1785950"/>
        </p:xfrm>
        <a:graphic>
          <a:graphicData uri="http://schemas.openxmlformats.org/drawingml/2006/table">
            <a:tbl>
              <a:tblPr/>
              <a:tblGrid>
                <a:gridCol w="1500198"/>
                <a:gridCol w="714380"/>
              </a:tblGrid>
              <a:tr h="42970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American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_tradnl" sz="14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5697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Permeability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10000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90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Tolerance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±30%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55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Max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size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63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9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Electric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losses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3143240" y="1785926"/>
          <a:ext cx="2143140" cy="1785950"/>
        </p:xfrm>
        <a:graphic>
          <a:graphicData uri="http://schemas.openxmlformats.org/drawingml/2006/table">
            <a:tbl>
              <a:tblPr/>
              <a:tblGrid>
                <a:gridCol w="1500198"/>
                <a:gridCol w="642942"/>
              </a:tblGrid>
              <a:tr h="42862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20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Asian</a:t>
                      </a:r>
                      <a:r>
                        <a:rPr lang="es-ES_tradnl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1</a:t>
                      </a:r>
                      <a:endParaRPr lang="es-ES_tradnl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ES_tradnl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70394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Permeability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10000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326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Tolerance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±30%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Max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size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65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Electric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losses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428596" y="1285860"/>
            <a:ext cx="900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Looking at competitors’ highest permeability products we find…</a:t>
            </a:r>
            <a:endParaRPr lang="en-US" sz="2000" dirty="0">
              <a:solidFill>
                <a:srgbClr val="000000"/>
              </a:solidFill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5786446" y="1785926"/>
          <a:ext cx="2142000" cy="1785599"/>
        </p:xfrm>
        <a:graphic>
          <a:graphicData uri="http://schemas.openxmlformats.org/drawingml/2006/table">
            <a:tbl>
              <a:tblPr/>
              <a:tblGrid>
                <a:gridCol w="1477241"/>
                <a:gridCol w="664759"/>
              </a:tblGrid>
              <a:tr h="418657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_tradnl" sz="2000" b="0" i="0" u="none" strike="noStrike" kern="1200" dirty="0" err="1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Asian</a:t>
                      </a:r>
                      <a:r>
                        <a:rPr lang="es-ES_tradnl" sz="20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 2</a:t>
                      </a:r>
                      <a:endParaRPr lang="es-ES_tradnl" sz="2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ES_tradnl" sz="2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286" marR="5286" marT="52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27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Permeability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12000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57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Tolerance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±30%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8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Max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size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38</a:t>
                      </a:r>
                      <a:endParaRPr lang="es-ES_tradnl" sz="16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51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Electric </a:t>
                      </a:r>
                      <a:r>
                        <a:rPr lang="es-ES_tradnl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losses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500034" y="3929066"/>
          <a:ext cx="5072097" cy="2268550"/>
        </p:xfrm>
        <a:graphic>
          <a:graphicData uri="http://schemas.openxmlformats.org/drawingml/2006/table">
            <a:tbl>
              <a:tblPr/>
              <a:tblGrid>
                <a:gridCol w="1571636"/>
                <a:gridCol w="1570518"/>
                <a:gridCol w="1929943"/>
              </a:tblGrid>
              <a:tr h="435490">
                <a:tc>
                  <a:txBody>
                    <a:bodyPr/>
                    <a:lstStyle/>
                    <a:p>
                      <a:pPr algn="ctr" fontAlgn="b"/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_tradnl" sz="2000" b="1" i="0" u="none" strike="noStrike" kern="120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Ferroxcube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s-ES_tradnl" sz="2000" b="1" i="0" u="none" strike="noStrike" kern="120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3E10</a:t>
                      </a:r>
                      <a:endParaRPr lang="es-ES_tradnl" sz="20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286" marR="5286" marT="52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_tradnl" sz="2000" b="1" i="0" u="none" strike="noStrike" kern="1200" dirty="0" smtClean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+mn-cs"/>
                        </a:rPr>
                        <a:t>Ferroxcube 3E12</a:t>
                      </a:r>
                      <a:endParaRPr lang="es-ES_tradnl" sz="2000" b="1" i="0" u="none" strike="noStrike" kern="1200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286" marR="5286" marT="52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>
                        <a:alpha val="85000"/>
                      </a:srgbClr>
                    </a:solidFill>
                  </a:tcPr>
                </a:tc>
              </a:tr>
              <a:tr h="41116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_tradnl" sz="18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Permeability</a:t>
                      </a:r>
                      <a:endParaRPr lang="es-ES_tradnl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10000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12000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71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8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Tolerance</a:t>
                      </a:r>
                      <a:endParaRPr lang="es-ES_tradnl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±20</a:t>
                      </a:r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±30%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Max </a:t>
                      </a:r>
                      <a:r>
                        <a:rPr lang="es-ES_tradnl" sz="18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size</a:t>
                      </a:r>
                      <a:endParaRPr lang="es-ES_tradnl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63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63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162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Electric </a:t>
                      </a:r>
                      <a:r>
                        <a:rPr lang="es-ES_tradnl" sz="18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losses</a:t>
                      </a:r>
                      <a:endParaRPr lang="es-ES_tradnl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5286" marR="5286" marT="52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2643174" y="5857892"/>
            <a:ext cx="28575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5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500562" y="5857892"/>
            <a:ext cx="21431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7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500298" y="5000636"/>
            <a:ext cx="85725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s-ES_tradnl" sz="1600" dirty="0" smtClean="0">
                <a:solidFill>
                  <a:srgbClr val="000000"/>
                </a:solidFill>
                <a:latin typeface="Arial"/>
              </a:rPr>
              <a:t>±20% </a:t>
            </a:r>
            <a:endParaRPr lang="es-ES_tradnl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000760" y="3929066"/>
            <a:ext cx="3143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FXC offers the tightest tolerance in high permeability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000760" y="4643446"/>
            <a:ext cx="2561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the largest size with the 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maximum permeability 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4214810" y="4572008"/>
            <a:ext cx="85725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s-ES_tradnl" sz="1600" dirty="0" smtClean="0">
                <a:solidFill>
                  <a:srgbClr val="000000"/>
                </a:solidFill>
                <a:latin typeface="Arial"/>
              </a:rPr>
              <a:t>12000 </a:t>
            </a:r>
            <a:endParaRPr lang="es-ES_tradnl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286248" y="5429264"/>
            <a:ext cx="64294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s-ES_tradnl" sz="1600" dirty="0" smtClean="0">
                <a:solidFill>
                  <a:srgbClr val="000000"/>
                </a:solidFill>
                <a:latin typeface="Arial"/>
              </a:rPr>
              <a:t>63 </a:t>
            </a:r>
            <a:endParaRPr lang="es-ES_tradnl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571736" y="5429264"/>
            <a:ext cx="56198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 fontAlgn="b"/>
            <a:r>
              <a:rPr lang="es-ES_tradnl" sz="1600" dirty="0" smtClean="0">
                <a:solidFill>
                  <a:srgbClr val="000000"/>
                </a:solidFill>
                <a:latin typeface="Arial"/>
              </a:rPr>
              <a:t>63 </a:t>
            </a:r>
            <a:endParaRPr lang="es-ES_tradnl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6059501" y="5500702"/>
            <a:ext cx="308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and the lowest electric losses</a:t>
            </a:r>
          </a:p>
        </p:txBody>
      </p:sp>
      <p:sp>
        <p:nvSpPr>
          <p:cNvPr id="26" name="25 CuadroTexto"/>
          <p:cNvSpPr txBox="1"/>
          <p:nvPr/>
        </p:nvSpPr>
        <p:spPr>
          <a:xfrm flipH="1">
            <a:off x="214282" y="4500570"/>
            <a:ext cx="8715436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Taking  all these factors </a:t>
            </a:r>
            <a:r>
              <a:rPr lang="en-US" smtClean="0">
                <a:solidFill>
                  <a:srgbClr val="000000"/>
                </a:solidFill>
              </a:rPr>
              <a:t>into account, </a:t>
            </a:r>
            <a:r>
              <a:rPr lang="en-US" dirty="0" smtClean="0">
                <a:solidFill>
                  <a:srgbClr val="000000"/>
                </a:solidFill>
              </a:rPr>
              <a:t>it is difficult to find such  high quality product in the market 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2428 L -4.44444E-6 -0.30874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/>
      <p:bldP spid="20" grpId="1"/>
      <p:bldP spid="21" grpId="0"/>
      <p:bldP spid="21" grpId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/>
      <p:bldP spid="25" grpId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 txBox="1">
            <a:spLocks/>
          </p:cNvSpPr>
          <p:nvPr/>
        </p:nvSpPr>
        <p:spPr>
          <a:xfrm>
            <a:off x="571472" y="1835150"/>
            <a:ext cx="8072494" cy="50228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14620"/>
            <a:ext cx="71659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643050"/>
            <a:ext cx="8445500" cy="47990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High permeability materials evolution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What is improved?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What is new in 3E10 &amp; 3E12?	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3E10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3E12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Standard range in 3E10 &amp;3E12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Applications</a:t>
            </a:r>
          </a:p>
          <a:p>
            <a:pPr>
              <a:buNone/>
            </a:pPr>
            <a:endParaRPr lang="es-ES_tradnl" sz="2200" dirty="0" smtClean="0"/>
          </a:p>
          <a:p>
            <a:pPr>
              <a:buFont typeface="Wingdings" pitchFamily="2" charset="2"/>
              <a:buChar char="§"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Font typeface="Wingdings" pitchFamily="2" charset="2"/>
              <a:buChar char="§"/>
            </a:pPr>
            <a:endParaRPr lang="es-ES_tradnl" dirty="0" smtClean="0"/>
          </a:p>
          <a:p>
            <a:pPr>
              <a:buNone/>
            </a:pPr>
            <a:endParaRPr lang="es-ES_tradnl" sz="2000" dirty="0" smtClean="0"/>
          </a:p>
          <a:p>
            <a:pPr>
              <a:buNone/>
            </a:pPr>
            <a:endParaRPr lang="es-ES_tradnl" sz="2000" dirty="0" smtClean="0"/>
          </a:p>
          <a:p>
            <a:pPr lvl="1">
              <a:buNone/>
            </a:pPr>
            <a:endParaRPr lang="es-ES_tradnl" sz="1600" dirty="0" smtClean="0"/>
          </a:p>
          <a:p>
            <a:pPr lvl="1">
              <a:buFont typeface="Wingdings" pitchFamily="2" charset="2"/>
              <a:buChar char="§"/>
            </a:pPr>
            <a:endParaRPr lang="es-ES_tradnl" sz="1600" dirty="0" smtClean="0"/>
          </a:p>
          <a:p>
            <a:pPr lvl="1">
              <a:buFont typeface="Wingdings" pitchFamily="2" charset="2"/>
              <a:buChar char="§"/>
            </a:pPr>
            <a:endParaRPr lang="es-ES_tradnl" sz="1600" dirty="0" smtClean="0"/>
          </a:p>
          <a:p>
            <a:pPr>
              <a:buFont typeface="Wingdings" pitchFamily="2" charset="2"/>
              <a:buChar char="§"/>
            </a:pPr>
            <a:endParaRPr lang="es-ES_tradnl" sz="2000" dirty="0" smtClean="0"/>
          </a:p>
          <a:p>
            <a:pPr>
              <a:buFont typeface="Wingdings" pitchFamily="2" charset="2"/>
              <a:buChar char="§"/>
            </a:pPr>
            <a:endParaRPr lang="es-ES_tradnl" sz="2000" dirty="0" smtClean="0"/>
          </a:p>
          <a:p>
            <a:pPr>
              <a:buFont typeface="Wingdings" pitchFamily="2" charset="2"/>
              <a:buChar char="§"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endParaRPr lang="es-ES_tradnl" sz="2000" dirty="0" smtClean="0"/>
          </a:p>
          <a:p>
            <a:pPr>
              <a:buFont typeface="Wingdings" pitchFamily="2" charset="2"/>
              <a:buChar char="§"/>
            </a:pPr>
            <a:endParaRPr lang="es-ES_tradnl" sz="2000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51520" y="548680"/>
            <a:ext cx="2112947" cy="676260"/>
          </a:xfrm>
        </p:spPr>
        <p:txBody>
          <a:bodyPr/>
          <a:lstStyle/>
          <a:p>
            <a:r>
              <a:rPr lang="es-ES" dirty="0" err="1" smtClean="0"/>
              <a:t>Contents</a:t>
            </a:r>
            <a:endParaRPr lang="es-E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28 Grupo"/>
          <p:cNvGrpSpPr/>
          <p:nvPr/>
        </p:nvGrpSpPr>
        <p:grpSpPr>
          <a:xfrm>
            <a:off x="179512" y="1124744"/>
            <a:ext cx="2232248" cy="4714908"/>
            <a:chOff x="0" y="1268760"/>
            <a:chExt cx="2071702" cy="4714908"/>
          </a:xfrm>
        </p:grpSpPr>
        <p:sp>
          <p:nvSpPr>
            <p:cNvPr id="32" name="31 Flecha arriba"/>
            <p:cNvSpPr/>
            <p:nvPr/>
          </p:nvSpPr>
          <p:spPr bwMode="auto">
            <a:xfrm>
              <a:off x="0" y="1268760"/>
              <a:ext cx="2071702" cy="4714908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334145" y="1844824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FFFFFF"/>
                  </a:solidFill>
                </a:rPr>
                <a:t>Permeability</a:t>
              </a:r>
              <a:endParaRPr 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1"/>
            <a:ext cx="8445500" cy="604822"/>
          </a:xfrm>
        </p:spPr>
        <p:txBody>
          <a:bodyPr/>
          <a:lstStyle/>
          <a:p>
            <a:r>
              <a:rPr lang="en-US" dirty="0" smtClean="0"/>
              <a:t>High permeability materials evolution</a:t>
            </a:r>
            <a:endParaRPr lang="en-US" dirty="0"/>
          </a:p>
        </p:txBody>
      </p:sp>
      <p:sp>
        <p:nvSpPr>
          <p:cNvPr id="31" name="30 CuadroTexto"/>
          <p:cNvSpPr txBox="1"/>
          <p:nvPr/>
        </p:nvSpPr>
        <p:spPr>
          <a:xfrm>
            <a:off x="755576" y="422108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7000    3E26    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683568" y="321297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10000    3E5/6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827584" y="5301208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4300    3C11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827584" y="479715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6000    3E25/3E27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6643702" y="3143248"/>
            <a:ext cx="1647593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66"/>
                </a:solidFill>
              </a:rPr>
              <a:t>3E10</a:t>
            </a:r>
            <a:endParaRPr lang="en-US" sz="3600" dirty="0">
              <a:solidFill>
                <a:srgbClr val="FFFF66"/>
              </a:solidFill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785786" y="2428868"/>
            <a:ext cx="235745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12000    3E12</a:t>
            </a:r>
            <a:endParaRPr lang="en-US" dirty="0">
              <a:solidFill>
                <a:srgbClr val="FFFF66"/>
              </a:solidFill>
            </a:endParaRPr>
          </a:p>
        </p:txBody>
      </p:sp>
      <p:grpSp>
        <p:nvGrpSpPr>
          <p:cNvPr id="42" name="41 Grupo"/>
          <p:cNvGrpSpPr/>
          <p:nvPr/>
        </p:nvGrpSpPr>
        <p:grpSpPr>
          <a:xfrm>
            <a:off x="3059832" y="2780928"/>
            <a:ext cx="3384376" cy="1296144"/>
            <a:chOff x="3059832" y="2780928"/>
            <a:chExt cx="3384376" cy="1296144"/>
          </a:xfrm>
        </p:grpSpPr>
        <p:sp>
          <p:nvSpPr>
            <p:cNvPr id="39" name="38 Flecha derecha"/>
            <p:cNvSpPr/>
            <p:nvPr/>
          </p:nvSpPr>
          <p:spPr bwMode="auto">
            <a:xfrm>
              <a:off x="3059832" y="2780928"/>
              <a:ext cx="3384376" cy="1296144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3203848" y="3212976"/>
              <a:ext cx="3024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rgbClr val="FFFFFF"/>
                  </a:solidFill>
                </a:rPr>
                <a:t>Tighter tolerance</a:t>
              </a:r>
              <a:endParaRPr lang="en-US" sz="18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1" grpId="0"/>
      <p:bldP spid="37" grpId="0"/>
      <p:bldP spid="47" grpId="0"/>
      <p:bldP spid="38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1"/>
            <a:ext cx="8360543" cy="604822"/>
          </a:xfrm>
        </p:spPr>
        <p:txBody>
          <a:bodyPr/>
          <a:lstStyle/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improved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mode</a:t>
            </a:r>
            <a:r>
              <a:rPr lang="es-ES" dirty="0" smtClean="0"/>
              <a:t> </a:t>
            </a:r>
            <a:r>
              <a:rPr lang="es-ES" dirty="0" err="1" smtClean="0"/>
              <a:t>filter</a:t>
            </a:r>
            <a:r>
              <a:rPr lang="es-ES" dirty="0" smtClean="0"/>
              <a:t> ?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357158" y="1142984"/>
            <a:ext cx="8399671" cy="5311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  <a:latin typeface="+mn-lt"/>
              </a:rPr>
              <a:t>Higher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permeability</a:t>
            </a:r>
            <a:endParaRPr lang="es-ES" sz="2000" dirty="0" smtClean="0">
              <a:solidFill>
                <a:schemeClr val="accent1"/>
              </a:solidFill>
              <a:latin typeface="+mn-lt"/>
            </a:endParaRPr>
          </a:p>
          <a:p>
            <a:r>
              <a:rPr lang="es-ES" sz="1600" dirty="0" err="1" smtClean="0">
                <a:solidFill>
                  <a:srgbClr val="000000"/>
                </a:solidFill>
              </a:rPr>
              <a:t>Increase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coupling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between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windings</a:t>
            </a:r>
            <a:endParaRPr lang="es-ES" sz="1600" dirty="0" smtClean="0">
              <a:solidFill>
                <a:srgbClr val="000000"/>
              </a:solidFill>
            </a:endParaRPr>
          </a:p>
          <a:p>
            <a:r>
              <a:rPr lang="es-ES" sz="1600" dirty="0" smtClean="0">
                <a:solidFill>
                  <a:srgbClr val="000000"/>
                </a:solidFill>
              </a:rPr>
              <a:t>	</a:t>
            </a:r>
            <a:r>
              <a:rPr lang="es-ES" sz="1600" dirty="0" smtClean="0">
                <a:solidFill>
                  <a:srgbClr val="000000"/>
                </a:solidFill>
                <a:sym typeface="Symbol"/>
              </a:rPr>
              <a:t>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the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differential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mode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impedance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is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decreased</a:t>
            </a:r>
            <a:endParaRPr lang="es-ES" sz="1600" dirty="0" smtClean="0">
              <a:solidFill>
                <a:srgbClr val="000000"/>
              </a:solidFill>
            </a:endParaRPr>
          </a:p>
          <a:p>
            <a:pPr marL="0" lvl="1">
              <a:buNone/>
            </a:pPr>
            <a:r>
              <a:rPr lang="es-ES" sz="1600" dirty="0" smtClean="0">
                <a:solidFill>
                  <a:srgbClr val="000000"/>
                </a:solidFill>
              </a:rPr>
              <a:t>	</a:t>
            </a:r>
          </a:p>
          <a:p>
            <a:pPr marL="0" lvl="1">
              <a:buNone/>
            </a:pPr>
            <a:r>
              <a:rPr lang="es-ES" sz="1600" dirty="0" smtClean="0">
                <a:solidFill>
                  <a:srgbClr val="000000"/>
                </a:solidFill>
              </a:rPr>
              <a:t>Reduce </a:t>
            </a:r>
            <a:r>
              <a:rPr lang="es-ES" sz="1600" dirty="0" err="1" smtClean="0">
                <a:solidFill>
                  <a:srgbClr val="000000"/>
                </a:solidFill>
              </a:rPr>
              <a:t>the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size</a:t>
            </a:r>
            <a:r>
              <a:rPr lang="es-ES" sz="1600" dirty="0" smtClean="0">
                <a:solidFill>
                  <a:srgbClr val="000000"/>
                </a:solidFill>
              </a:rPr>
              <a:t> of </a:t>
            </a:r>
            <a:r>
              <a:rPr lang="es-ES" sz="1600" dirty="0" err="1" smtClean="0">
                <a:solidFill>
                  <a:srgbClr val="000000"/>
                </a:solidFill>
              </a:rPr>
              <a:t>the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toroid</a:t>
            </a:r>
            <a:r>
              <a:rPr lang="es-ES" sz="1600" dirty="0" smtClean="0">
                <a:solidFill>
                  <a:srgbClr val="000000"/>
                </a:solidFill>
              </a:rPr>
              <a:t> and/</a:t>
            </a:r>
            <a:r>
              <a:rPr lang="es-ES" sz="1600" dirty="0" err="1" smtClean="0">
                <a:solidFill>
                  <a:srgbClr val="000000"/>
                </a:solidFill>
              </a:rPr>
              <a:t>or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the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number</a:t>
            </a:r>
            <a:r>
              <a:rPr lang="es-ES" sz="1600" dirty="0" smtClean="0">
                <a:solidFill>
                  <a:srgbClr val="000000"/>
                </a:solidFill>
              </a:rPr>
              <a:t> of </a:t>
            </a:r>
            <a:r>
              <a:rPr lang="es-ES" sz="1600" dirty="0" err="1" smtClean="0">
                <a:solidFill>
                  <a:srgbClr val="000000"/>
                </a:solidFill>
              </a:rPr>
              <a:t>turns</a:t>
            </a:r>
            <a:r>
              <a:rPr lang="es-ES" sz="1600" dirty="0" smtClean="0">
                <a:solidFill>
                  <a:srgbClr val="000000"/>
                </a:solidFill>
              </a:rPr>
              <a:t> of </a:t>
            </a:r>
            <a:r>
              <a:rPr lang="es-ES" sz="1600" dirty="0" err="1" smtClean="0">
                <a:solidFill>
                  <a:srgbClr val="000000"/>
                </a:solidFill>
              </a:rPr>
              <a:t>winding</a:t>
            </a:r>
            <a:endParaRPr lang="es-ES" sz="1600" dirty="0" smtClean="0">
              <a:solidFill>
                <a:srgbClr val="000000"/>
              </a:solidFill>
            </a:endParaRPr>
          </a:p>
          <a:p>
            <a:pPr marL="0" lvl="1">
              <a:buNone/>
            </a:pPr>
            <a:r>
              <a:rPr lang="es-ES" sz="1600" dirty="0" smtClean="0">
                <a:solidFill>
                  <a:srgbClr val="000000"/>
                </a:solidFill>
              </a:rPr>
              <a:t>	</a:t>
            </a:r>
            <a:r>
              <a:rPr lang="es-ES" sz="1600" dirty="0" smtClean="0">
                <a:solidFill>
                  <a:srgbClr val="000000"/>
                </a:solidFill>
                <a:sym typeface="Symbol"/>
              </a:rPr>
              <a:t> 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less</a:t>
            </a:r>
            <a:r>
              <a:rPr lang="es-ES" sz="1600" dirty="0" smtClean="0">
                <a:solidFill>
                  <a:srgbClr val="000000"/>
                </a:solidFill>
              </a:rPr>
              <a:t> DC </a:t>
            </a:r>
            <a:r>
              <a:rPr lang="es-ES" sz="1600" dirty="0" err="1" smtClean="0">
                <a:solidFill>
                  <a:srgbClr val="000000"/>
                </a:solidFill>
              </a:rPr>
              <a:t>resistance</a:t>
            </a:r>
            <a:endParaRPr lang="es-ES" sz="1600" dirty="0" smtClean="0">
              <a:solidFill>
                <a:srgbClr val="000000"/>
              </a:solidFill>
            </a:endParaRPr>
          </a:p>
          <a:p>
            <a:pPr marL="0" lvl="1">
              <a:buNone/>
            </a:pPr>
            <a:r>
              <a:rPr lang="es-ES" sz="1600" dirty="0" smtClean="0">
                <a:solidFill>
                  <a:srgbClr val="000000"/>
                </a:solidFill>
              </a:rPr>
              <a:t>	</a:t>
            </a:r>
            <a:r>
              <a:rPr lang="es-ES" sz="1600" dirty="0" smtClean="0">
                <a:solidFill>
                  <a:srgbClr val="000000"/>
                </a:solidFill>
                <a:sym typeface="Symbol"/>
              </a:rPr>
              <a:t> 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cheaper</a:t>
            </a:r>
            <a:r>
              <a:rPr lang="es-ES" sz="1600" dirty="0" smtClean="0">
                <a:solidFill>
                  <a:srgbClr val="000000"/>
                </a:solidFill>
              </a:rPr>
              <a:t> BOM </a:t>
            </a:r>
            <a:r>
              <a:rPr lang="es-ES" sz="1600" dirty="0" err="1" smtClean="0">
                <a:solidFill>
                  <a:srgbClr val="000000"/>
                </a:solidFill>
              </a:rPr>
              <a:t>cost</a:t>
            </a:r>
            <a:endParaRPr lang="es-ES" sz="1600" dirty="0" smtClean="0">
              <a:solidFill>
                <a:srgbClr val="000000"/>
              </a:solidFill>
            </a:endParaRPr>
          </a:p>
          <a:p>
            <a:pPr lvl="1">
              <a:buNone/>
            </a:pPr>
            <a:endParaRPr lang="es-ES" sz="1800" dirty="0" smtClean="0">
              <a:solidFill>
                <a:schemeClr val="accent1"/>
              </a:solidFill>
              <a:latin typeface="+mn-lt"/>
            </a:endParaRPr>
          </a:p>
          <a:p>
            <a:pPr>
              <a:buNone/>
            </a:pP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Larger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bandwidth</a:t>
            </a:r>
            <a:endParaRPr lang="es-E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buNone/>
            </a:pPr>
            <a:r>
              <a:rPr lang="es-ES" sz="1600" dirty="0" smtClean="0">
                <a:solidFill>
                  <a:srgbClr val="000000"/>
                </a:solidFill>
              </a:rPr>
              <a:t>Extended dumping </a:t>
            </a:r>
            <a:r>
              <a:rPr lang="es-ES" sz="1600" dirty="0" err="1" smtClean="0">
                <a:solidFill>
                  <a:srgbClr val="000000"/>
                </a:solidFill>
              </a:rPr>
              <a:t>bandwidth</a:t>
            </a:r>
            <a:endParaRPr lang="es-ES" sz="1600" dirty="0" smtClean="0">
              <a:solidFill>
                <a:srgbClr val="000000"/>
              </a:solidFill>
            </a:endParaRPr>
          </a:p>
          <a:p>
            <a:pPr>
              <a:lnSpc>
                <a:spcPts val="2880"/>
              </a:lnSpc>
              <a:buNone/>
            </a:pP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Lower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electric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losses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  </a:t>
            </a:r>
          </a:p>
          <a:p>
            <a:pPr>
              <a:lnSpc>
                <a:spcPts val="2880"/>
              </a:lnSpc>
              <a:buNone/>
            </a:pPr>
            <a:r>
              <a:rPr lang="es-ES" sz="1600" dirty="0" err="1" smtClean="0">
                <a:solidFill>
                  <a:srgbClr val="000000"/>
                </a:solidFill>
              </a:rPr>
              <a:t>Better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frequency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stability</a:t>
            </a:r>
            <a:endParaRPr lang="es-ES" sz="1600" dirty="0" smtClean="0">
              <a:solidFill>
                <a:srgbClr val="000000"/>
              </a:solidFill>
            </a:endParaRPr>
          </a:p>
          <a:p>
            <a:pPr>
              <a:lnSpc>
                <a:spcPts val="2880"/>
              </a:lnSpc>
              <a:buNone/>
            </a:pPr>
            <a:r>
              <a:rPr lang="es-ES" sz="1600" dirty="0" err="1" smtClean="0">
                <a:solidFill>
                  <a:srgbClr val="000000"/>
                </a:solidFill>
              </a:rPr>
              <a:t>Lower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signal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distortion</a:t>
            </a:r>
            <a:endParaRPr lang="es-ES" sz="1600" dirty="0" smtClean="0">
              <a:solidFill>
                <a:srgbClr val="000000"/>
              </a:solidFill>
            </a:endParaRPr>
          </a:p>
          <a:p>
            <a:pPr>
              <a:lnSpc>
                <a:spcPts val="2880"/>
              </a:lnSpc>
              <a:spcAft>
                <a:spcPts val="0"/>
              </a:spcAft>
              <a:buNone/>
            </a:pP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Tighter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inductance</a:t>
            </a:r>
            <a:r>
              <a:rPr lang="es-E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s-ES" sz="2000" dirty="0" err="1" smtClean="0">
                <a:solidFill>
                  <a:schemeClr val="accent1"/>
                </a:solidFill>
                <a:latin typeface="+mn-lt"/>
              </a:rPr>
              <a:t>tolerances</a:t>
            </a:r>
            <a:endParaRPr lang="es-ES" sz="2000" dirty="0" smtClean="0">
              <a:solidFill>
                <a:schemeClr val="accent1"/>
              </a:solidFill>
              <a:latin typeface="+mn-lt"/>
            </a:endParaRPr>
          </a:p>
          <a:p>
            <a:pPr>
              <a:lnSpc>
                <a:spcPts val="2880"/>
              </a:lnSpc>
              <a:spcAft>
                <a:spcPts val="0"/>
              </a:spcAft>
              <a:buNone/>
            </a:pPr>
            <a:r>
              <a:rPr lang="es-ES" sz="1600" dirty="0" err="1" smtClean="0">
                <a:solidFill>
                  <a:srgbClr val="000000"/>
                </a:solidFill>
              </a:rPr>
              <a:t>Less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variation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due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to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external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stresses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from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winding</a:t>
            </a:r>
            <a:r>
              <a:rPr lang="es-ES" sz="1600" dirty="0" smtClean="0">
                <a:solidFill>
                  <a:srgbClr val="000000"/>
                </a:solidFill>
              </a:rPr>
              <a:t> and </a:t>
            </a:r>
            <a:r>
              <a:rPr lang="es-ES" sz="1600" dirty="0" err="1" smtClean="0">
                <a:solidFill>
                  <a:srgbClr val="000000"/>
                </a:solidFill>
              </a:rPr>
              <a:t>potting</a:t>
            </a:r>
            <a:endParaRPr lang="es-ES" sz="1600" dirty="0" smtClean="0">
              <a:solidFill>
                <a:srgbClr val="000000"/>
              </a:solidFill>
            </a:endParaRPr>
          </a:p>
          <a:p>
            <a:pPr marL="0" lvl="1">
              <a:lnSpc>
                <a:spcPts val="2880"/>
              </a:lnSpc>
              <a:spcAft>
                <a:spcPts val="0"/>
              </a:spcAft>
              <a:buNone/>
            </a:pPr>
            <a:r>
              <a:rPr lang="es-ES" sz="1600" dirty="0" err="1" smtClean="0">
                <a:solidFill>
                  <a:srgbClr val="000000"/>
                </a:solidFill>
              </a:rPr>
              <a:t>Better</a:t>
            </a:r>
            <a:r>
              <a:rPr lang="es-ES" sz="1600" dirty="0" smtClean="0">
                <a:solidFill>
                  <a:srgbClr val="000000"/>
                </a:solidFill>
              </a:rPr>
              <a:t>  </a:t>
            </a:r>
            <a:r>
              <a:rPr lang="es-ES" sz="1600" dirty="0" err="1" smtClean="0">
                <a:solidFill>
                  <a:srgbClr val="000000"/>
                </a:solidFill>
              </a:rPr>
              <a:t>predictability</a:t>
            </a:r>
            <a:r>
              <a:rPr lang="es-ES" sz="1600" dirty="0" smtClean="0">
                <a:solidFill>
                  <a:srgbClr val="000000"/>
                </a:solidFill>
              </a:rPr>
              <a:t>  </a:t>
            </a:r>
          </a:p>
          <a:p>
            <a:pPr marL="0" lvl="1">
              <a:lnSpc>
                <a:spcPts val="2880"/>
              </a:lnSpc>
              <a:spcAft>
                <a:spcPts val="0"/>
              </a:spcAft>
              <a:buNone/>
            </a:pPr>
            <a:r>
              <a:rPr lang="es-ES" sz="1600" dirty="0" smtClean="0">
                <a:solidFill>
                  <a:srgbClr val="000000"/>
                </a:solidFill>
              </a:rPr>
              <a:t>	</a:t>
            </a:r>
            <a:r>
              <a:rPr lang="es-ES" sz="1600" dirty="0" smtClean="0">
                <a:solidFill>
                  <a:srgbClr val="000000"/>
                </a:solidFill>
                <a:sym typeface="Symbol"/>
              </a:rPr>
              <a:t> </a:t>
            </a:r>
            <a:r>
              <a:rPr lang="es-ES" sz="1600" dirty="0" smtClean="0">
                <a:solidFill>
                  <a:srgbClr val="000000"/>
                </a:solidFill>
              </a:rPr>
              <a:t> More </a:t>
            </a:r>
            <a:r>
              <a:rPr lang="es-ES" sz="1600" dirty="0" err="1" smtClean="0">
                <a:solidFill>
                  <a:srgbClr val="000000"/>
                </a:solidFill>
              </a:rPr>
              <a:t>robust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process</a:t>
            </a:r>
            <a:r>
              <a:rPr lang="es-ES" sz="1600" dirty="0" smtClean="0">
                <a:solidFill>
                  <a:srgbClr val="000000"/>
                </a:solidFill>
              </a:rPr>
              <a:t> and </a:t>
            </a:r>
            <a:r>
              <a:rPr lang="es-ES" sz="1600" dirty="0" err="1" smtClean="0">
                <a:solidFill>
                  <a:srgbClr val="000000"/>
                </a:solidFill>
              </a:rPr>
              <a:t>improved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repeatiblity</a:t>
            </a:r>
            <a:endParaRPr lang="en-US" sz="1600" dirty="0"/>
          </a:p>
        </p:txBody>
      </p:sp>
      <p:pic>
        <p:nvPicPr>
          <p:cNvPr id="10242" name="Picture 2" descr="http://t0.gstatic.com/images?q=tbn:ANd9GcSmkudgHrh7IsbJXCx2gLoCiT1qUNWivamvPYMFqjsDpkgR1IsZ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445224"/>
            <a:ext cx="1264388" cy="1193232"/>
          </a:xfrm>
          <a:prstGeom prst="rect">
            <a:avLst/>
          </a:prstGeom>
          <a:noFill/>
        </p:spPr>
      </p:pic>
      <p:pic>
        <p:nvPicPr>
          <p:cNvPr id="10244" name="Picture 4" descr="http://www.wakefield-harriers.co.uk/pictures/martynbernard2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282712"/>
            <a:ext cx="1368152" cy="1163997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564904"/>
            <a:ext cx="1720211" cy="132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http://aterrysplumbing.com/images/leaky-pip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149080"/>
            <a:ext cx="1296144" cy="11665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"/>
          <p:cNvSpPr/>
          <p:nvPr/>
        </p:nvSpPr>
        <p:spPr>
          <a:xfrm>
            <a:off x="4211960" y="2060848"/>
            <a:ext cx="3058850" cy="156966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3E10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3923928" y="4293096"/>
            <a:ext cx="3643338" cy="156966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3E12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142844" y="3500438"/>
            <a:ext cx="1285884" cy="92869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7158" y="3714752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cs typeface="Arial" pitchFamily="34" charset="0"/>
              </a:rPr>
              <a:t>3E6</a:t>
            </a:r>
          </a:p>
        </p:txBody>
      </p:sp>
      <p:sp>
        <p:nvSpPr>
          <p:cNvPr id="12" name="11 Rectángulo redondeado"/>
          <p:cNvSpPr/>
          <p:nvPr/>
        </p:nvSpPr>
        <p:spPr bwMode="auto">
          <a:xfrm>
            <a:off x="1714480" y="4643446"/>
            <a:ext cx="221457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2" name="31 Grupo"/>
          <p:cNvGrpSpPr/>
          <p:nvPr/>
        </p:nvGrpSpPr>
        <p:grpSpPr>
          <a:xfrm>
            <a:off x="1714480" y="2214555"/>
            <a:ext cx="2214578" cy="1430469"/>
            <a:chOff x="1857356" y="2214554"/>
            <a:chExt cx="2428892" cy="1428760"/>
          </a:xfrm>
        </p:grpSpPr>
        <p:sp>
          <p:nvSpPr>
            <p:cNvPr id="11" name="10 Rectángulo redondeado"/>
            <p:cNvSpPr/>
            <p:nvPr/>
          </p:nvSpPr>
          <p:spPr bwMode="auto">
            <a:xfrm>
              <a:off x="1857356" y="2214554"/>
              <a:ext cx="2428892" cy="142876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1928794" y="2285906"/>
              <a:ext cx="2286016" cy="1198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FF"/>
                  </a:solidFill>
                </a:rPr>
                <a:t>Tighter tolerance (±20%)  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13 CuadroTexto"/>
          <p:cNvSpPr txBox="1"/>
          <p:nvPr/>
        </p:nvSpPr>
        <p:spPr>
          <a:xfrm>
            <a:off x="1928794" y="4714884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20% Higher permeability 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8" name="17 Forma"/>
          <p:cNvCxnSpPr>
            <a:stCxn id="10" idx="0"/>
          </p:cNvCxnSpPr>
          <p:nvPr/>
        </p:nvCxnSpPr>
        <p:spPr bwMode="auto">
          <a:xfrm rot="5400000" flipH="1" flipV="1">
            <a:off x="964381" y="2750339"/>
            <a:ext cx="571504" cy="928694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25 Conector angular"/>
          <p:cNvCxnSpPr>
            <a:stCxn id="10" idx="2"/>
          </p:cNvCxnSpPr>
          <p:nvPr/>
        </p:nvCxnSpPr>
        <p:spPr bwMode="auto">
          <a:xfrm rot="16200000" flipH="1">
            <a:off x="928662" y="4286256"/>
            <a:ext cx="628648" cy="91440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4" descr="http://www.wakefield-harriers.co.uk/pictures/martynbernard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4581128"/>
            <a:ext cx="1368152" cy="1163997"/>
          </a:xfrm>
          <a:prstGeom prst="rect">
            <a:avLst/>
          </a:prstGeom>
          <a:noFill/>
        </p:spPr>
      </p:pic>
      <p:pic>
        <p:nvPicPr>
          <p:cNvPr id="19" name="Picture 2" descr="http://t0.gstatic.com/images?q=tbn:ANd9GcSmkudgHrh7IsbJXCx2gLoCiT1qUNWivamvPYMFqjsDpkgR1IsZF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276872"/>
            <a:ext cx="1264388" cy="11932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8445500" cy="676260"/>
          </a:xfrm>
        </p:spPr>
        <p:txBody>
          <a:bodyPr/>
          <a:lstStyle/>
          <a:p>
            <a:r>
              <a:rPr lang="en-US" dirty="0" smtClean="0"/>
              <a:t>3E10: Process control with extended bandwidth</a:t>
            </a:r>
            <a:endParaRPr lang="en-US" dirty="0"/>
          </a:p>
        </p:txBody>
      </p:sp>
      <p:graphicFrame>
        <p:nvGraphicFramePr>
          <p:cNvPr id="4" name="6 Marcador de contenido"/>
          <p:cNvGraphicFramePr>
            <a:graphicFrameLocks/>
          </p:cNvGraphicFramePr>
          <p:nvPr/>
        </p:nvGraphicFramePr>
        <p:xfrm>
          <a:off x="4572000" y="1214422"/>
          <a:ext cx="3857652" cy="199982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86016"/>
                <a:gridCol w="1571636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 smtClean="0">
                          <a:solidFill>
                            <a:srgbClr val="FFFFFF"/>
                          </a:solidFill>
                        </a:rPr>
                        <a:t>Property</a:t>
                      </a:r>
                      <a:endParaRPr lang="es-ES" sz="2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rgbClr val="FFFFFF"/>
                          </a:solidFill>
                        </a:rPr>
                        <a:t>3E10</a:t>
                      </a:r>
                      <a:endParaRPr lang="es-ES" sz="2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58090">
                <a:tc>
                  <a:txBody>
                    <a:bodyPr/>
                    <a:lstStyle/>
                    <a:p>
                      <a:endParaRPr lang="es-E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5641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C33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524000" algn="l"/>
                        </a:tabLst>
                      </a:pPr>
                      <a:endParaRPr lang="es-E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C3300">
                        <a:alpha val="50196"/>
                      </a:srgbClr>
                    </a:solidFill>
                  </a:tcPr>
                </a:tc>
              </a:tr>
              <a:tr h="581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0" y="1214422"/>
            <a:ext cx="4714908" cy="156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Tighter tolerance in AL</a:t>
            </a:r>
          </a:p>
          <a:p>
            <a:pPr>
              <a:lnSpc>
                <a:spcPts val="23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ts val="23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Lower  electric losses</a:t>
            </a:r>
          </a:p>
          <a:p>
            <a:pPr>
              <a:lnSpc>
                <a:spcPts val="23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ts val="23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More stability with frequency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14282" y="4929198"/>
            <a:ext cx="8572560" cy="17543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800" dirty="0" err="1" smtClean="0">
                <a:solidFill>
                  <a:srgbClr val="000000"/>
                </a:solidFill>
              </a:rPr>
              <a:t>Less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influence</a:t>
            </a:r>
            <a:r>
              <a:rPr lang="es-ES" sz="1800" dirty="0" smtClean="0">
                <a:solidFill>
                  <a:srgbClr val="000000"/>
                </a:solidFill>
              </a:rPr>
              <a:t> of </a:t>
            </a:r>
            <a:r>
              <a:rPr lang="es-ES" sz="1800" dirty="0" err="1" smtClean="0">
                <a:solidFill>
                  <a:srgbClr val="000000"/>
                </a:solidFill>
              </a:rPr>
              <a:t>winding</a:t>
            </a:r>
            <a:r>
              <a:rPr lang="es-ES" sz="1800" dirty="0" smtClean="0">
                <a:solidFill>
                  <a:srgbClr val="000000"/>
                </a:solidFill>
              </a:rPr>
              <a:t> and </a:t>
            </a:r>
            <a:r>
              <a:rPr lang="es-ES" sz="1800" dirty="0" err="1" smtClean="0">
                <a:solidFill>
                  <a:srgbClr val="000000"/>
                </a:solidFill>
              </a:rPr>
              <a:t>potting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operations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on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permeability</a:t>
            </a:r>
            <a:endParaRPr lang="es-ES" sz="1800" dirty="0" smtClean="0">
              <a:solidFill>
                <a:srgbClr val="000000"/>
              </a:solidFill>
            </a:endParaRPr>
          </a:p>
          <a:p>
            <a:endParaRPr lang="es-ES" sz="1800" dirty="0" smtClean="0">
              <a:solidFill>
                <a:srgbClr val="000000"/>
              </a:solidFill>
            </a:endParaRPr>
          </a:p>
          <a:p>
            <a:r>
              <a:rPr lang="es-ES" sz="1800" dirty="0" err="1" smtClean="0">
                <a:solidFill>
                  <a:srgbClr val="000000"/>
                </a:solidFill>
              </a:rPr>
              <a:t>Broad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damping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characteristics</a:t>
            </a:r>
            <a:endParaRPr lang="es-ES" sz="1800" dirty="0" smtClean="0">
              <a:solidFill>
                <a:srgbClr val="000000"/>
              </a:solidFill>
            </a:endParaRPr>
          </a:p>
          <a:p>
            <a:endParaRPr lang="es-ES" sz="1800" dirty="0" smtClean="0">
              <a:solidFill>
                <a:srgbClr val="000000"/>
              </a:solidFill>
            </a:endParaRPr>
          </a:p>
          <a:p>
            <a:r>
              <a:rPr lang="es-ES" sz="1800" dirty="0" err="1" smtClean="0">
                <a:solidFill>
                  <a:srgbClr val="000000"/>
                </a:solidFill>
              </a:rPr>
              <a:t>Better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process</a:t>
            </a:r>
            <a:r>
              <a:rPr lang="es-ES" sz="1800" dirty="0" smtClean="0">
                <a:solidFill>
                  <a:srgbClr val="000000"/>
                </a:solidFill>
              </a:rPr>
              <a:t> control </a:t>
            </a:r>
            <a:r>
              <a:rPr lang="es-ES" sz="1800" dirty="0" err="1" smtClean="0">
                <a:solidFill>
                  <a:srgbClr val="000000"/>
                </a:solidFill>
              </a:rPr>
              <a:t>thanks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to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the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improvement</a:t>
            </a:r>
            <a:r>
              <a:rPr lang="es-ES" sz="1800" dirty="0" smtClean="0">
                <a:solidFill>
                  <a:srgbClr val="000000"/>
                </a:solidFill>
              </a:rPr>
              <a:t> in </a:t>
            </a:r>
            <a:r>
              <a:rPr lang="es-ES" sz="1800" dirty="0" err="1" smtClean="0">
                <a:solidFill>
                  <a:srgbClr val="000000"/>
                </a:solidFill>
              </a:rPr>
              <a:t>impedance</a:t>
            </a:r>
            <a:r>
              <a:rPr lang="es-ES" sz="1800" dirty="0" smtClean="0">
                <a:solidFill>
                  <a:srgbClr val="000000"/>
                </a:solidFill>
              </a:rPr>
              <a:t>  </a:t>
            </a:r>
            <a:r>
              <a:rPr lang="es-ES" sz="1800" dirty="0" err="1" smtClean="0">
                <a:solidFill>
                  <a:srgbClr val="000000"/>
                </a:solidFill>
              </a:rPr>
              <a:t>stability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with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frequency</a:t>
            </a:r>
            <a:r>
              <a:rPr lang="es-ES" sz="1800" dirty="0" smtClean="0">
                <a:solidFill>
                  <a:srgbClr val="000000"/>
                </a:solidFill>
              </a:rPr>
              <a:t> and  </a:t>
            </a:r>
            <a:r>
              <a:rPr lang="es-ES" sz="1800" dirty="0" err="1" smtClean="0">
                <a:solidFill>
                  <a:srgbClr val="000000"/>
                </a:solidFill>
              </a:rPr>
              <a:t>tolerance</a:t>
            </a:r>
            <a:r>
              <a:rPr lang="es-ES" sz="1800" dirty="0" smtClean="0">
                <a:solidFill>
                  <a:srgbClr val="000000"/>
                </a:solidFill>
              </a:rPr>
              <a:t> </a:t>
            </a:r>
            <a:r>
              <a:rPr lang="es-ES" sz="1800" dirty="0" err="1" smtClean="0">
                <a:solidFill>
                  <a:srgbClr val="000000"/>
                </a:solidFill>
              </a:rPr>
              <a:t>reduction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2" descr="http://t0.gstatic.com/images?q=tbn:ANd9GcSmkudgHrh7IsbJXCx2gLoCiT1qUNWivamvPYMFqjsDpkgR1IsZ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4448" y="1428736"/>
            <a:ext cx="539552" cy="509187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68236" y="476672"/>
            <a:ext cx="575764" cy="44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2 Rectángulo"/>
          <p:cNvSpPr/>
          <p:nvPr/>
        </p:nvSpPr>
        <p:spPr>
          <a:xfrm>
            <a:off x="4714876" y="2000240"/>
            <a:ext cx="2143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800" dirty="0" smtClean="0">
                <a:solidFill>
                  <a:srgbClr val="000000"/>
                </a:solidFill>
              </a:rPr>
              <a:t>tan </a:t>
            </a:r>
            <a:r>
              <a:rPr lang="el-GR" sz="1800" dirty="0" smtClean="0">
                <a:solidFill>
                  <a:srgbClr val="000000"/>
                </a:solidFill>
              </a:rPr>
              <a:t>δ</a:t>
            </a:r>
            <a:r>
              <a:rPr lang="es-ES" sz="1800" dirty="0" smtClean="0">
                <a:solidFill>
                  <a:srgbClr val="000000"/>
                </a:solidFill>
              </a:rPr>
              <a:t>/</a:t>
            </a:r>
            <a:r>
              <a:rPr lang="el-GR" sz="1800" dirty="0" smtClean="0">
                <a:solidFill>
                  <a:srgbClr val="000000"/>
                </a:solidFill>
              </a:rPr>
              <a:t>μ</a:t>
            </a:r>
            <a:r>
              <a:rPr lang="es-ES" sz="1800" baseline="-25000" dirty="0" smtClean="0">
                <a:solidFill>
                  <a:srgbClr val="000000"/>
                </a:solidFill>
              </a:rPr>
              <a:t>i </a:t>
            </a:r>
            <a:r>
              <a:rPr lang="es-ES" sz="1800" dirty="0" smtClean="0">
                <a:solidFill>
                  <a:srgbClr val="000000"/>
                </a:solidFill>
              </a:rPr>
              <a:t> @ 30 kHz, 25ºC, 0.25mT</a:t>
            </a:r>
            <a:endParaRPr lang="es-ES" sz="1800" dirty="0">
              <a:solidFill>
                <a:srgbClr val="000000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7072330" y="2143116"/>
            <a:ext cx="11977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1524000" algn="l"/>
              </a:tabLst>
            </a:pPr>
            <a:r>
              <a:rPr lang="es-ES" sz="2000" dirty="0" smtClean="0">
                <a:solidFill>
                  <a:srgbClr val="000000"/>
                </a:solidFill>
              </a:rPr>
              <a:t>&lt; </a:t>
            </a:r>
            <a:r>
              <a:rPr lang="es-ES" sz="2000" dirty="0" smtClean="0">
                <a:solidFill>
                  <a:srgbClr val="FF0000"/>
                </a:solidFill>
              </a:rPr>
              <a:t>5</a:t>
            </a:r>
            <a:r>
              <a:rPr lang="es-ES" sz="2000" dirty="0" smtClean="0">
                <a:solidFill>
                  <a:srgbClr val="000000"/>
                </a:solidFill>
              </a:rPr>
              <a:t>x 10</a:t>
            </a:r>
            <a:r>
              <a:rPr lang="es-ES" sz="2000" baseline="30000" dirty="0" smtClean="0">
                <a:solidFill>
                  <a:srgbClr val="000000"/>
                </a:solidFill>
              </a:rPr>
              <a:t>-6</a:t>
            </a: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714876" y="2639793"/>
            <a:ext cx="2357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800" dirty="0" smtClean="0">
                <a:solidFill>
                  <a:srgbClr val="000000"/>
                </a:solidFill>
              </a:rPr>
              <a:t>tan </a:t>
            </a:r>
            <a:r>
              <a:rPr lang="el-GR" sz="1800" dirty="0" smtClean="0">
                <a:solidFill>
                  <a:srgbClr val="000000"/>
                </a:solidFill>
              </a:rPr>
              <a:t>δ</a:t>
            </a:r>
            <a:r>
              <a:rPr lang="es-ES" sz="1800" dirty="0" smtClean="0">
                <a:solidFill>
                  <a:srgbClr val="000000"/>
                </a:solidFill>
              </a:rPr>
              <a:t>/</a:t>
            </a:r>
            <a:r>
              <a:rPr lang="el-GR" sz="1800" dirty="0" smtClean="0">
                <a:solidFill>
                  <a:srgbClr val="000000"/>
                </a:solidFill>
              </a:rPr>
              <a:t>μ</a:t>
            </a:r>
            <a:r>
              <a:rPr lang="es-ES" sz="1800" baseline="-25000" dirty="0" smtClean="0">
                <a:solidFill>
                  <a:srgbClr val="000000"/>
                </a:solidFill>
              </a:rPr>
              <a:t>i </a:t>
            </a:r>
            <a:r>
              <a:rPr lang="es-ES" sz="1800" dirty="0" smtClean="0">
                <a:solidFill>
                  <a:srgbClr val="000000"/>
                </a:solidFill>
              </a:rPr>
              <a:t> @ 100kHz,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800" dirty="0" smtClean="0">
                <a:solidFill>
                  <a:srgbClr val="000000"/>
                </a:solidFill>
              </a:rPr>
              <a:t>25ºC, 0.25mT</a:t>
            </a:r>
            <a:endParaRPr lang="es-ES" sz="1800" dirty="0">
              <a:solidFill>
                <a:srgbClr val="000000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7072330" y="2714620"/>
            <a:ext cx="14109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 smtClean="0">
                <a:solidFill>
                  <a:srgbClr val="000000"/>
                </a:solidFill>
              </a:rPr>
              <a:t>&lt; </a:t>
            </a:r>
            <a:r>
              <a:rPr lang="es-ES" sz="2000" dirty="0" smtClean="0">
                <a:solidFill>
                  <a:srgbClr val="FF0000"/>
                </a:solidFill>
              </a:rPr>
              <a:t>20</a:t>
            </a:r>
            <a:r>
              <a:rPr lang="es-ES" sz="2000" dirty="0" smtClean="0">
                <a:solidFill>
                  <a:srgbClr val="000000"/>
                </a:solidFill>
              </a:rPr>
              <a:t> x 10</a:t>
            </a:r>
            <a:r>
              <a:rPr lang="es-ES" sz="2000" baseline="30000" dirty="0" smtClean="0">
                <a:solidFill>
                  <a:srgbClr val="000000"/>
                </a:solidFill>
              </a:rPr>
              <a:t>-6</a:t>
            </a:r>
            <a:endParaRPr lang="es-ES" sz="2000" dirty="0" smtClean="0">
              <a:solidFill>
                <a:srgbClr val="000000"/>
              </a:solidFill>
            </a:endParaRPr>
          </a:p>
        </p:txBody>
      </p:sp>
      <p:pic>
        <p:nvPicPr>
          <p:cNvPr id="17" name="Picture 2" descr="http://aterrysplumbing.com/images/leaky-pi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8371" y="928670"/>
            <a:ext cx="555629" cy="500066"/>
          </a:xfrm>
          <a:prstGeom prst="rect">
            <a:avLst/>
          </a:prstGeom>
          <a:noFill/>
        </p:spPr>
      </p:pic>
      <p:sp>
        <p:nvSpPr>
          <p:cNvPr id="18" name="17 Rectángulo"/>
          <p:cNvSpPr/>
          <p:nvPr/>
        </p:nvSpPr>
        <p:spPr>
          <a:xfrm>
            <a:off x="4929190" y="1643050"/>
            <a:ext cx="1707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err="1" smtClean="0">
                <a:solidFill>
                  <a:srgbClr val="000000"/>
                </a:solidFill>
              </a:rPr>
              <a:t>Permeability</a:t>
            </a: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6858016" y="1643050"/>
            <a:ext cx="1693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solidFill>
                  <a:srgbClr val="000000"/>
                </a:solidFill>
              </a:rPr>
              <a:t>10000 ± </a:t>
            </a:r>
            <a:r>
              <a:rPr lang="es-ES" sz="2000" dirty="0" smtClean="0">
                <a:solidFill>
                  <a:srgbClr val="FF0000"/>
                </a:solidFill>
              </a:rPr>
              <a:t>20%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5" name="4 Flecha abajo"/>
          <p:cNvSpPr/>
          <p:nvPr/>
        </p:nvSpPr>
        <p:spPr bwMode="auto">
          <a:xfrm>
            <a:off x="4000496" y="4214818"/>
            <a:ext cx="571504" cy="78581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214282" y="2714620"/>
            <a:ext cx="8643998" cy="2182742"/>
            <a:chOff x="214282" y="2714620"/>
            <a:chExt cx="8643998" cy="2182742"/>
          </a:xfrm>
        </p:grpSpPr>
        <p:grpSp>
          <p:nvGrpSpPr>
            <p:cNvPr id="22" name="21 Grupo"/>
            <p:cNvGrpSpPr/>
            <p:nvPr/>
          </p:nvGrpSpPr>
          <p:grpSpPr>
            <a:xfrm>
              <a:off x="214282" y="2714620"/>
              <a:ext cx="3929090" cy="2182742"/>
              <a:chOff x="214282" y="2714620"/>
              <a:chExt cx="3929090" cy="2182742"/>
            </a:xfrm>
          </p:grpSpPr>
          <p:graphicFrame>
            <p:nvGraphicFramePr>
              <p:cNvPr id="20" name="19 Gráfico"/>
              <p:cNvGraphicFramePr/>
              <p:nvPr/>
            </p:nvGraphicFramePr>
            <p:xfrm>
              <a:off x="214282" y="2714620"/>
              <a:ext cx="3929090" cy="200026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1" name="20 CuadroTexto"/>
              <p:cNvSpPr txBox="1"/>
              <p:nvPr/>
            </p:nvSpPr>
            <p:spPr>
              <a:xfrm>
                <a:off x="214282" y="4643446"/>
                <a:ext cx="314327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Measured on a </a:t>
                </a:r>
                <a:r>
                  <a:rPr lang="es-ES" sz="1000" dirty="0" err="1" smtClean="0"/>
                  <a:t>coated</a:t>
                </a:r>
                <a:r>
                  <a:rPr lang="es-ES" sz="1000" dirty="0" smtClean="0"/>
                  <a:t> toroid of Ø25xØ15xh10</a:t>
                </a:r>
                <a:endParaRPr lang="en-US" sz="1000" dirty="0"/>
              </a:p>
            </p:txBody>
          </p:sp>
        </p:grpSp>
        <p:grpSp>
          <p:nvGrpSpPr>
            <p:cNvPr id="23" name="22 Grupo"/>
            <p:cNvGrpSpPr/>
            <p:nvPr/>
          </p:nvGrpSpPr>
          <p:grpSpPr>
            <a:xfrm>
              <a:off x="1428728" y="3500438"/>
              <a:ext cx="7429552" cy="1143008"/>
              <a:chOff x="1428728" y="3500438"/>
              <a:chExt cx="7429552" cy="1143008"/>
            </a:xfrm>
          </p:grpSpPr>
          <p:grpSp>
            <p:nvGrpSpPr>
              <p:cNvPr id="40" name="39 Grupo"/>
              <p:cNvGrpSpPr/>
              <p:nvPr/>
            </p:nvGrpSpPr>
            <p:grpSpPr>
              <a:xfrm>
                <a:off x="4643438" y="3500438"/>
                <a:ext cx="4214842" cy="1143008"/>
                <a:chOff x="4572000" y="3643314"/>
                <a:chExt cx="4214842" cy="1143008"/>
              </a:xfrm>
            </p:grpSpPr>
            <p:sp>
              <p:nvSpPr>
                <p:cNvPr id="34" name="33 Elipse"/>
                <p:cNvSpPr/>
                <p:nvPr/>
              </p:nvSpPr>
              <p:spPr bwMode="auto">
                <a:xfrm>
                  <a:off x="4572000" y="3643314"/>
                  <a:ext cx="4214842" cy="114300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C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9" name="38 CuadroTexto"/>
                <p:cNvSpPr txBox="1"/>
                <p:nvPr/>
              </p:nvSpPr>
              <p:spPr>
                <a:xfrm>
                  <a:off x="4857752" y="3786190"/>
                  <a:ext cx="3786214" cy="7694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dirty="0" smtClean="0"/>
                    <a:t>We can observe that despite 3E6 higher initial permeability ,  from 300 kHz upwards,  thanks to  3E10 better stability with frequency, extended impedance bandwidth and higher  amplitude are achieved  </a:t>
                  </a:r>
                  <a:endParaRPr lang="en-US" sz="1100" dirty="0"/>
                </a:p>
              </p:txBody>
            </p:sp>
          </p:grpSp>
          <p:cxnSp>
            <p:nvCxnSpPr>
              <p:cNvPr id="29" name="28 Conector recto de flecha"/>
              <p:cNvCxnSpPr/>
              <p:nvPr/>
            </p:nvCxnSpPr>
            <p:spPr bwMode="auto">
              <a:xfrm>
                <a:off x="1428728" y="3571876"/>
                <a:ext cx="4214842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C00000"/>
                </a:solidFill>
                <a:prstDash val="solid"/>
                <a:round/>
                <a:headEnd type="triangle" w="med" len="med"/>
                <a:tailEnd type="none"/>
              </a:ln>
              <a:effectLst/>
            </p:spPr>
          </p:cxn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  <p:bldP spid="14" grpId="0"/>
      <p:bldP spid="15" grpId="0"/>
      <p:bldP spid="16" grpId="0"/>
      <p:bldP spid="18" grpId="0"/>
      <p:bldP spid="19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0" y="1772816"/>
            <a:ext cx="5143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>
                <a:solidFill>
                  <a:srgbClr val="000000"/>
                </a:solidFill>
              </a:rPr>
              <a:t>Permeability</a:t>
            </a:r>
            <a:r>
              <a:rPr lang="es-ES" sz="2000" dirty="0" smtClean="0">
                <a:solidFill>
                  <a:srgbClr val="000000"/>
                </a:solidFill>
              </a:rPr>
              <a:t> in </a:t>
            </a:r>
            <a:r>
              <a:rPr lang="es-ES" sz="2000" dirty="0" err="1" smtClean="0">
                <a:solidFill>
                  <a:srgbClr val="000000"/>
                </a:solidFill>
              </a:rPr>
              <a:t>product</a:t>
            </a:r>
            <a:r>
              <a:rPr lang="es-ES" sz="2000" dirty="0" smtClean="0">
                <a:solidFill>
                  <a:srgbClr val="000000"/>
                </a:solidFill>
              </a:rPr>
              <a:t>  </a:t>
            </a:r>
            <a:r>
              <a:rPr lang="es-ES" sz="2000" dirty="0" err="1" smtClean="0">
                <a:solidFill>
                  <a:srgbClr val="000000"/>
                </a:solidFill>
              </a:rPr>
              <a:t>increases</a:t>
            </a:r>
            <a:r>
              <a:rPr lang="es-ES" sz="2000" dirty="0" smtClean="0">
                <a:solidFill>
                  <a:srgbClr val="000000"/>
                </a:solidFill>
              </a:rPr>
              <a:t> up </a:t>
            </a:r>
            <a:r>
              <a:rPr lang="es-ES" sz="2000" dirty="0" err="1" smtClean="0">
                <a:solidFill>
                  <a:srgbClr val="000000"/>
                </a:solidFill>
              </a:rPr>
              <a:t>to</a:t>
            </a:r>
            <a:r>
              <a:rPr lang="es-ES" sz="2000" dirty="0" smtClean="0">
                <a:solidFill>
                  <a:srgbClr val="000000"/>
                </a:solidFill>
              </a:rPr>
              <a:t> 20% </a:t>
            </a:r>
            <a:r>
              <a:rPr lang="es-ES" sz="2000" dirty="0" err="1" smtClean="0">
                <a:solidFill>
                  <a:srgbClr val="000000"/>
                </a:solidFill>
              </a:rPr>
              <a:t>compared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to</a:t>
            </a:r>
            <a:r>
              <a:rPr lang="es-ES" sz="2000" dirty="0" smtClean="0">
                <a:solidFill>
                  <a:srgbClr val="000000"/>
                </a:solidFill>
              </a:rPr>
              <a:t> 3E6 and </a:t>
            </a:r>
            <a:r>
              <a:rPr lang="es-ES" sz="2000" dirty="0" err="1" smtClean="0">
                <a:solidFill>
                  <a:srgbClr val="000000"/>
                </a:solidFill>
              </a:rPr>
              <a:t>market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equivalents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0" y="642918"/>
            <a:ext cx="6786578" cy="604821"/>
          </a:xfrm>
        </p:spPr>
        <p:txBody>
          <a:bodyPr/>
          <a:lstStyle/>
          <a:p>
            <a:r>
              <a:rPr lang="en-US" dirty="0" smtClean="0"/>
              <a:t>3E12: 20% permeability rise </a:t>
            </a:r>
            <a:endParaRPr lang="en-US" dirty="0"/>
          </a:p>
        </p:txBody>
      </p:sp>
      <p:graphicFrame>
        <p:nvGraphicFramePr>
          <p:cNvPr id="4" name="6 Marcador de contenido"/>
          <p:cNvGraphicFramePr>
            <a:graphicFrameLocks/>
          </p:cNvGraphicFramePr>
          <p:nvPr/>
        </p:nvGraphicFramePr>
        <p:xfrm>
          <a:off x="4932040" y="1916832"/>
          <a:ext cx="4067944" cy="85433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40766"/>
                <a:gridCol w="1627178"/>
              </a:tblGrid>
              <a:tr h="140596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 smtClean="0">
                          <a:solidFill>
                            <a:srgbClr val="FFFFFF"/>
                          </a:solidFill>
                        </a:rPr>
                        <a:t>Property</a:t>
                      </a:r>
                      <a:endParaRPr lang="es-ES" sz="2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>
                          <a:solidFill>
                            <a:srgbClr val="FFFFFF"/>
                          </a:solidFill>
                        </a:rPr>
                        <a:t>3E12</a:t>
                      </a:r>
                      <a:endParaRPr lang="es-ES" sz="20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58090">
                <a:tc>
                  <a:txBody>
                    <a:bodyPr/>
                    <a:lstStyle/>
                    <a:p>
                      <a:endParaRPr lang="es-E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323528" y="4149080"/>
            <a:ext cx="8643998" cy="16312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Reduction of negative impact of high number of turns like DC resistance and parasitic capacitance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pPr lvl="1" indent="-457200"/>
            <a:r>
              <a:rPr lang="es-ES" sz="2000" dirty="0" err="1" smtClean="0">
                <a:solidFill>
                  <a:srgbClr val="000000"/>
                </a:solidFill>
              </a:rPr>
              <a:t>Higher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permeability</a:t>
            </a:r>
            <a:r>
              <a:rPr lang="es-ES" sz="2000" dirty="0" smtClean="0">
                <a:solidFill>
                  <a:srgbClr val="000000"/>
                </a:solidFill>
              </a:rPr>
              <a:t> leads </a:t>
            </a:r>
            <a:r>
              <a:rPr lang="es-ES" sz="2000" dirty="0" err="1" smtClean="0">
                <a:solidFill>
                  <a:srgbClr val="000000"/>
                </a:solidFill>
              </a:rPr>
              <a:t>to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core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size</a:t>
            </a:r>
            <a:r>
              <a:rPr lang="es-ES" sz="2000" dirty="0" smtClean="0">
                <a:solidFill>
                  <a:srgbClr val="000000"/>
                </a:solidFill>
              </a:rPr>
              <a:t>  </a:t>
            </a:r>
            <a:r>
              <a:rPr lang="es-ES" sz="2000" dirty="0" err="1" smtClean="0">
                <a:solidFill>
                  <a:srgbClr val="000000"/>
                </a:solidFill>
              </a:rPr>
              <a:t>or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number</a:t>
            </a:r>
            <a:r>
              <a:rPr lang="es-ES" sz="2000" dirty="0" smtClean="0">
                <a:solidFill>
                  <a:srgbClr val="000000"/>
                </a:solidFill>
              </a:rPr>
              <a:t> of </a:t>
            </a:r>
            <a:r>
              <a:rPr lang="es-ES" sz="2000" dirty="0" err="1" smtClean="0">
                <a:solidFill>
                  <a:srgbClr val="000000"/>
                </a:solidFill>
              </a:rPr>
              <a:t>turns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err="1" smtClean="0">
                <a:solidFill>
                  <a:srgbClr val="000000"/>
                </a:solidFill>
              </a:rPr>
              <a:t>reduction</a:t>
            </a:r>
            <a:r>
              <a:rPr lang="es-ES" sz="2000" dirty="0" smtClean="0">
                <a:solidFill>
                  <a:srgbClr val="000000"/>
                </a:solidFill>
              </a:rPr>
              <a:t> </a:t>
            </a:r>
            <a:r>
              <a:rPr lang="es-ES" sz="2000" dirty="0" smtClean="0">
                <a:solidFill>
                  <a:srgbClr val="000000"/>
                </a:solidFill>
                <a:sym typeface="Symbol"/>
              </a:rPr>
              <a:t></a:t>
            </a:r>
            <a:r>
              <a:rPr lang="en-US" sz="2000" dirty="0" smtClean="0">
                <a:solidFill>
                  <a:srgbClr val="000000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Cost savings either in ferrite material or in copper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7" name="Picture 4" descr="http://www.wakefield-harriers.co.uk/pictures/martynbernard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6898" y="404665"/>
            <a:ext cx="677101" cy="576064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5436096" y="2348880"/>
            <a:ext cx="1707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err="1" smtClean="0">
                <a:solidFill>
                  <a:srgbClr val="000000"/>
                </a:solidFill>
              </a:rPr>
              <a:t>Permeability</a:t>
            </a: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308304" y="2348880"/>
            <a:ext cx="1693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smtClean="0">
                <a:solidFill>
                  <a:srgbClr val="FF0000"/>
                </a:solidFill>
              </a:rPr>
              <a:t>12000</a:t>
            </a:r>
            <a:r>
              <a:rPr lang="es-ES" sz="2000" dirty="0" smtClean="0">
                <a:solidFill>
                  <a:srgbClr val="000000"/>
                </a:solidFill>
              </a:rPr>
              <a:t> ± 30%</a:t>
            </a:r>
            <a:endParaRPr lang="es-ES" sz="2000" dirty="0">
              <a:solidFill>
                <a:srgbClr val="000000"/>
              </a:solidFill>
            </a:endParaRPr>
          </a:p>
        </p:txBody>
      </p:sp>
      <p:sp>
        <p:nvSpPr>
          <p:cNvPr id="20" name="19 Flecha abajo"/>
          <p:cNvSpPr/>
          <p:nvPr/>
        </p:nvSpPr>
        <p:spPr bwMode="auto">
          <a:xfrm>
            <a:off x="4427984" y="3140968"/>
            <a:ext cx="571504" cy="85725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9" grpId="0"/>
      <p:bldP spid="12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1"/>
            <a:ext cx="8445500" cy="533383"/>
          </a:xfrm>
        </p:spPr>
        <p:txBody>
          <a:bodyPr/>
          <a:lstStyle/>
          <a:p>
            <a:r>
              <a:rPr lang="en-US" dirty="0" smtClean="0"/>
              <a:t>3E10 &amp; 3E12 performance overview </a:t>
            </a:r>
            <a:endParaRPr lang="en-US" dirty="0"/>
          </a:p>
        </p:txBody>
      </p:sp>
      <p:graphicFrame>
        <p:nvGraphicFramePr>
          <p:cNvPr id="4" name="2 Gráfico"/>
          <p:cNvGraphicFramePr/>
          <p:nvPr/>
        </p:nvGraphicFramePr>
        <p:xfrm>
          <a:off x="142844" y="1142984"/>
          <a:ext cx="4148149" cy="2586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3 Gráfico"/>
          <p:cNvGraphicFramePr/>
          <p:nvPr/>
        </p:nvGraphicFramePr>
        <p:xfrm>
          <a:off x="4357686" y="1000108"/>
          <a:ext cx="4929190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4 Gráfico"/>
          <p:cNvGraphicFramePr/>
          <p:nvPr/>
        </p:nvGraphicFramePr>
        <p:xfrm>
          <a:off x="0" y="3786190"/>
          <a:ext cx="4257675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6 Gráfico"/>
          <p:cNvGraphicFramePr/>
          <p:nvPr/>
        </p:nvGraphicFramePr>
        <p:xfrm>
          <a:off x="4429124" y="3714752"/>
          <a:ext cx="4572000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9" name="18 Grupo"/>
          <p:cNvGrpSpPr/>
          <p:nvPr/>
        </p:nvGrpSpPr>
        <p:grpSpPr>
          <a:xfrm>
            <a:off x="1571604" y="1214422"/>
            <a:ext cx="3500462" cy="1143008"/>
            <a:chOff x="1571604" y="1214422"/>
            <a:chExt cx="3500462" cy="1143008"/>
          </a:xfrm>
        </p:grpSpPr>
        <p:grpSp>
          <p:nvGrpSpPr>
            <p:cNvPr id="15" name="14 Grupo"/>
            <p:cNvGrpSpPr/>
            <p:nvPr/>
          </p:nvGrpSpPr>
          <p:grpSpPr>
            <a:xfrm>
              <a:off x="3214678" y="1214422"/>
              <a:ext cx="1857388" cy="1143008"/>
              <a:chOff x="3214678" y="1357298"/>
              <a:chExt cx="1857388" cy="1010157"/>
            </a:xfrm>
          </p:grpSpPr>
          <p:sp>
            <p:nvSpPr>
              <p:cNvPr id="10" name="9 Rectángulo redondeado"/>
              <p:cNvSpPr/>
              <p:nvPr/>
            </p:nvSpPr>
            <p:spPr bwMode="auto">
              <a:xfrm>
                <a:off x="3214678" y="1357298"/>
                <a:ext cx="1857388" cy="1000132"/>
              </a:xfrm>
              <a:prstGeom prst="round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3286116" y="1428736"/>
                <a:ext cx="178595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3E12 achieves the highest impedance  up to 300kHz</a:t>
                </a:r>
              </a:p>
              <a:p>
                <a:r>
                  <a:rPr lang="en-US" sz="1100" dirty="0" smtClean="0"/>
                  <a:t>3E10 achieves the most extensive </a:t>
                </a:r>
                <a:r>
                  <a:rPr lang="en-US" sz="1100" dirty="0" err="1" smtClean="0"/>
                  <a:t>widthband</a:t>
                </a:r>
                <a:endParaRPr lang="en-US" sz="1100" dirty="0"/>
              </a:p>
            </p:txBody>
          </p:sp>
        </p:grpSp>
        <p:cxnSp>
          <p:nvCxnSpPr>
            <p:cNvPr id="14" name="13 Conector recto"/>
            <p:cNvCxnSpPr/>
            <p:nvPr/>
          </p:nvCxnSpPr>
          <p:spPr bwMode="auto">
            <a:xfrm rot="10800000" flipV="1">
              <a:off x="1571604" y="2143116"/>
              <a:ext cx="1643074" cy="1428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1" name="14 Grupo"/>
          <p:cNvGrpSpPr/>
          <p:nvPr/>
        </p:nvGrpSpPr>
        <p:grpSpPr>
          <a:xfrm>
            <a:off x="142844" y="1285860"/>
            <a:ext cx="4071998" cy="1857388"/>
            <a:chOff x="3214678" y="1458314"/>
            <a:chExt cx="3044052" cy="1313204"/>
          </a:xfrm>
        </p:grpSpPr>
        <p:sp>
          <p:nvSpPr>
            <p:cNvPr id="23" name="22 Rectángulo redondeado"/>
            <p:cNvSpPr/>
            <p:nvPr/>
          </p:nvSpPr>
          <p:spPr bwMode="auto">
            <a:xfrm>
              <a:off x="3214678" y="1458314"/>
              <a:ext cx="3044052" cy="1313204"/>
            </a:xfrm>
            <a:prstGeom prst="roundRect">
              <a:avLst/>
            </a:prstGeom>
            <a:solidFill>
              <a:srgbClr val="FFFFFF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3369437" y="1458314"/>
              <a:ext cx="2766261" cy="1283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Graphs show how impedance vary as a function of number of turns</a:t>
              </a:r>
            </a:p>
            <a:p>
              <a:endParaRPr lang="en-US" sz="1400" dirty="0" smtClean="0"/>
            </a:p>
            <a:p>
              <a:r>
                <a:rPr lang="en-US" sz="1400" dirty="0" smtClean="0"/>
                <a:t>In all cases we observe  similar behavior  in 3E10 and 3E12: 3E12 higher Z at lower frequencies, whereas lower electric losses of 3E12 lead to wider bandwidth with high impedance  in 3E10  </a:t>
              </a:r>
              <a:endParaRPr lang="en-US" sz="1400" dirty="0"/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2857488" y="6429396"/>
            <a:ext cx="31432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Measured on </a:t>
            </a:r>
            <a:r>
              <a:rPr lang="es-ES" sz="1050" dirty="0" err="1" smtClean="0"/>
              <a:t>coated</a:t>
            </a:r>
            <a:r>
              <a:rPr lang="es-ES" sz="1050" dirty="0" smtClean="0"/>
              <a:t> </a:t>
            </a:r>
            <a:r>
              <a:rPr lang="es-ES" sz="1050" dirty="0" err="1" smtClean="0"/>
              <a:t>toroids</a:t>
            </a:r>
            <a:r>
              <a:rPr lang="es-ES" sz="1050" dirty="0" smtClean="0"/>
              <a:t> of Ø25xØ15xh10</a:t>
            </a:r>
            <a:endParaRPr lang="en-US" sz="105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5913" y="609601"/>
            <a:ext cx="8445500" cy="533384"/>
          </a:xfrm>
        </p:spPr>
        <p:txBody>
          <a:bodyPr/>
          <a:lstStyle/>
          <a:p>
            <a:r>
              <a:rPr lang="en-US" dirty="0" smtClean="0"/>
              <a:t>Range in 3E10 &amp; 3E12</a:t>
            </a:r>
            <a:endParaRPr lang="en-US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251520" y="1412776"/>
            <a:ext cx="5293822" cy="1279044"/>
          </a:xfrm>
          <a:prstGeom prst="rect">
            <a:avLst/>
          </a:prstGeom>
        </p:spPr>
        <p:txBody>
          <a:bodyPr/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</a:rPr>
              <a:t>Standard  cores in 3E10 and 3E12 are all </a:t>
            </a:r>
            <a:r>
              <a:rPr lang="en-US" sz="2200" kern="0" dirty="0" err="1" smtClean="0">
                <a:solidFill>
                  <a:srgbClr val="000000"/>
                </a:solidFill>
              </a:rPr>
              <a:t>toroid´s</a:t>
            </a:r>
            <a:r>
              <a:rPr lang="en-US" sz="2200" kern="0" dirty="0" smtClean="0">
                <a:solidFill>
                  <a:srgbClr val="000000"/>
                </a:solidFill>
              </a:rPr>
              <a:t> tools from 2.5mm  to 63mm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kern="0" baseline="0" dirty="0" smtClean="0">
              <a:solidFill>
                <a:srgbClr val="000000"/>
              </a:solidFill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3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79512" y="3717032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200" dirty="0" smtClean="0">
                <a:solidFill>
                  <a:srgbClr val="000000"/>
                </a:solidFill>
              </a:rPr>
              <a:t>Gapped shapes reduce effective permeability, therefore the advantages obtained for these shapes in 3E10 and 3E12 materials are negligible 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79512" y="5000636"/>
            <a:ext cx="8678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</a:rPr>
              <a:t>However,  shapes can be manufactured in these materials upon request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2852936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kern="0" dirty="0" smtClean="0">
                <a:solidFill>
                  <a:srgbClr val="000000"/>
                </a:solidFill>
              </a:rPr>
              <a:t>Rings are the optimal shape in high permeability  to reduce leakage losses</a:t>
            </a:r>
            <a:endParaRPr lang="en-US" sz="22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85720" y="5929330"/>
            <a:ext cx="35004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550" indent="-82550" algn="ctr"/>
            <a:r>
              <a:rPr lang="en-US" sz="2200" dirty="0" smtClean="0">
                <a:solidFill>
                  <a:srgbClr val="FF0000"/>
                </a:solidFill>
              </a:rPr>
              <a:t>Samples available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836712"/>
            <a:ext cx="2339752" cy="175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8" grpId="0"/>
    </p:bldLst>
  </p:timing>
</p:sld>
</file>

<file path=ppt/theme/theme1.xml><?xml version="1.0" encoding="utf-8"?>
<a:theme xmlns:a="http://schemas.openxmlformats.org/drawingml/2006/main" name="Ferroxcube prueba">
  <a:themeElements>
    <a:clrScheme name="">
      <a:dk1>
        <a:srgbClr val="302768"/>
      </a:dk1>
      <a:lt1>
        <a:srgbClr val="3E820E"/>
      </a:lt1>
      <a:dk2>
        <a:srgbClr val="8C914E"/>
      </a:dk2>
      <a:lt2>
        <a:srgbClr val="84858A"/>
      </a:lt2>
      <a:accent1>
        <a:srgbClr val="C2510F"/>
      </a:accent1>
      <a:accent2>
        <a:srgbClr val="DCCA67"/>
      </a:accent2>
      <a:accent3>
        <a:srgbClr val="AFC1AA"/>
      </a:accent3>
      <a:accent4>
        <a:srgbClr val="272058"/>
      </a:accent4>
      <a:accent5>
        <a:srgbClr val="DDB3AA"/>
      </a:accent5>
      <a:accent6>
        <a:srgbClr val="C7B75D"/>
      </a:accent6>
      <a:hlink>
        <a:srgbClr val="6DABE8"/>
      </a:hlink>
      <a:folHlink>
        <a:srgbClr val="B89C6C"/>
      </a:folHlink>
    </a:clrScheme>
    <a:fontScheme name="Yageo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Yageo.pot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Ferroxcube">
  <a:themeElements>
    <a:clrScheme name="">
      <a:dk1>
        <a:srgbClr val="302768"/>
      </a:dk1>
      <a:lt1>
        <a:srgbClr val="3E820E"/>
      </a:lt1>
      <a:dk2>
        <a:srgbClr val="8C914E"/>
      </a:dk2>
      <a:lt2>
        <a:srgbClr val="84858A"/>
      </a:lt2>
      <a:accent1>
        <a:srgbClr val="C2510F"/>
      </a:accent1>
      <a:accent2>
        <a:srgbClr val="DCCA67"/>
      </a:accent2>
      <a:accent3>
        <a:srgbClr val="AFC1AA"/>
      </a:accent3>
      <a:accent4>
        <a:srgbClr val="272058"/>
      </a:accent4>
      <a:accent5>
        <a:srgbClr val="DDB3AA"/>
      </a:accent5>
      <a:accent6>
        <a:srgbClr val="C7B75D"/>
      </a:accent6>
      <a:hlink>
        <a:srgbClr val="6DABE8"/>
      </a:hlink>
      <a:folHlink>
        <a:srgbClr val="B89C6C"/>
      </a:folHlink>
    </a:clrScheme>
    <a:fontScheme name="Yageo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Yageo.pot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erroxcube">
  <a:themeElements>
    <a:clrScheme name="">
      <a:dk1>
        <a:srgbClr val="302768"/>
      </a:dk1>
      <a:lt1>
        <a:srgbClr val="3E820E"/>
      </a:lt1>
      <a:dk2>
        <a:srgbClr val="8C914E"/>
      </a:dk2>
      <a:lt2>
        <a:srgbClr val="84858A"/>
      </a:lt2>
      <a:accent1>
        <a:srgbClr val="C2510F"/>
      </a:accent1>
      <a:accent2>
        <a:srgbClr val="DCCA67"/>
      </a:accent2>
      <a:accent3>
        <a:srgbClr val="AFC1AA"/>
      </a:accent3>
      <a:accent4>
        <a:srgbClr val="272058"/>
      </a:accent4>
      <a:accent5>
        <a:srgbClr val="DDB3AA"/>
      </a:accent5>
      <a:accent6>
        <a:srgbClr val="C7B75D"/>
      </a:accent6>
      <a:hlink>
        <a:srgbClr val="6DABE8"/>
      </a:hlink>
      <a:folHlink>
        <a:srgbClr val="B89C6C"/>
      </a:folHlink>
    </a:clrScheme>
    <a:fontScheme name="Yageo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Yageo.pot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Ferroxcube</Template>
  <TotalTime>8684</TotalTime>
  <Words>793</Words>
  <Application>Microsoft Office PowerPoint</Application>
  <PresentationFormat>Presentación en pantalla (4:3)</PresentationFormat>
  <Paragraphs>216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Ferroxcube prueba</vt:lpstr>
      <vt:lpstr>2_Ferroxcube</vt:lpstr>
      <vt:lpstr>1_Ferroxcube</vt:lpstr>
      <vt:lpstr>Diseño personalizado</vt:lpstr>
      <vt:lpstr>New high permeability materials for EMI suppression   </vt:lpstr>
      <vt:lpstr>Contents</vt:lpstr>
      <vt:lpstr>High permeability materials evolution</vt:lpstr>
      <vt:lpstr>What is improved in the common mode filter ?</vt:lpstr>
      <vt:lpstr>Diapositiva 5</vt:lpstr>
      <vt:lpstr>3E10: Process control with extended bandwidth</vt:lpstr>
      <vt:lpstr>3E12: 20% permeability rise </vt:lpstr>
      <vt:lpstr>3E10 &amp; 3E12 performance overview </vt:lpstr>
      <vt:lpstr>Range in 3E10 &amp; 3E12</vt:lpstr>
      <vt:lpstr>Applications</vt:lpstr>
      <vt:lpstr>Summary</vt:lpstr>
      <vt:lpstr>Benchmarking</vt:lpstr>
      <vt:lpstr>Diapositiva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ferrites for Energy distribution</dc:title>
  <dc:creator>Oscar Perez</dc:creator>
  <cp:lastModifiedBy>es02468</cp:lastModifiedBy>
  <cp:revision>668</cp:revision>
  <cp:lastPrinted>2002-07-18T13:28:13Z</cp:lastPrinted>
  <dcterms:created xsi:type="dcterms:W3CDTF">2009-05-26T09:36:56Z</dcterms:created>
  <dcterms:modified xsi:type="dcterms:W3CDTF">2011-02-08T14:54:25Z</dcterms:modified>
</cp:coreProperties>
</file>